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92"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Noto Sans Symbols" pitchFamily="2" charset="0"/>
      <p:regular r:id="rId37"/>
      <p:bold r:id="rId38"/>
    </p:embeddedFont>
    <p:embeddedFont>
      <p:font typeface="Open Sans" panose="020B0606030504020204" pitchFamily="34" charset="0"/>
      <p:regular r:id="rId39"/>
      <p:bold r:id="rId40"/>
      <p:italic r:id="rId41"/>
      <p:boldItalic r:id="rId42"/>
    </p:embeddedFont>
    <p:embeddedFont>
      <p:font typeface="Poppins" panose="000005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339A03-ACF4-4A0F-870E-1E541A6972BA}">
  <a:tblStyle styleId="{FF339A03-ACF4-4A0F-870E-1E541A6972B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80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672765b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 name="Google Shape;58;g35672765b7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672765b7d_0_1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35672765b7d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672765b7d_0_1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g35672765b7d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672765b7d_0_1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g35672765b7d_0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672765b7d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 name="Google Shape;246;g35672765b7d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672765b7d_0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g35672765b7d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672765b7d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g35672765b7d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672765b7d_0_2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35672765b7d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672765b7d_0_2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35672765b7d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672765b7d_0_2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g35672765b7d_0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672765b7d_0_2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g35672765b7d_0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672765b7d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 name="Google Shape;79;g35672765b7d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5672765b7d_0_2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g35672765b7d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5672765b7d_0_2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g35672765b7d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a:extLst>
            <a:ext uri="{FF2B5EF4-FFF2-40B4-BE49-F238E27FC236}">
              <a16:creationId xmlns:a16="http://schemas.microsoft.com/office/drawing/2014/main" id="{609F9EC7-D7D3-09C3-DEBD-0A094F58457F}"/>
            </a:ext>
          </a:extLst>
        </p:cNvPr>
        <p:cNvGrpSpPr/>
        <p:nvPr/>
      </p:nvGrpSpPr>
      <p:grpSpPr>
        <a:xfrm>
          <a:off x="0" y="0"/>
          <a:ext cx="0" cy="0"/>
          <a:chOff x="0" y="0"/>
          <a:chExt cx="0" cy="0"/>
        </a:xfrm>
      </p:grpSpPr>
      <p:sp>
        <p:nvSpPr>
          <p:cNvPr id="345" name="Google Shape;345;g35672765b7d_0_280:notes">
            <a:extLst>
              <a:ext uri="{FF2B5EF4-FFF2-40B4-BE49-F238E27FC236}">
                <a16:creationId xmlns:a16="http://schemas.microsoft.com/office/drawing/2014/main" id="{89F9439F-393D-FA90-7120-A87AC8FD586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g35672765b7d_0_280:notes">
            <a:extLst>
              <a:ext uri="{FF2B5EF4-FFF2-40B4-BE49-F238E27FC236}">
                <a16:creationId xmlns:a16="http://schemas.microsoft.com/office/drawing/2014/main" id="{3090F9E6-6D49-A3C4-D54C-7AE27199FA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273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5672765b7d_0_2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6" name="Google Shape;356;g35672765b7d_0_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5672765b7d_0_2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g35672765b7d_0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672765b7d_0_3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g35672765b7d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5672765b7d_0_3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35672765b7d_0_3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672765b7d_0_3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g35672765b7d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5672765b7d_0_3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g35672765b7d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672765b7d_0_3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9" name="Google Shape;399;g35672765b7d_0_3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672765b7d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35672765b7d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5672765b7d_0_3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g35672765b7d_0_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5672765b7d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g35672765b7d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672765b7d_0_3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2" name="Google Shape;422;g35672765b7d_0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5672765b7d_0_3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g35672765b7d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5672765b7d_0_3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g35672765b7d_0_3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672765b7d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g35672765b7d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672765b7d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g35672765b7d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672765b7d_0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g35672765b7d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672765b7d_0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g35672765b7d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672765b7d_0_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35672765b7d_0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5672765b7d_0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g35672765b7d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224040" y="4781217"/>
            <a:ext cx="3086100" cy="273900"/>
          </a:xfrm>
          <a:prstGeom prst="rect">
            <a:avLst/>
          </a:prstGeom>
          <a:noFill/>
          <a:ln>
            <a:noFill/>
          </a:ln>
        </p:spPr>
        <p:txBody>
          <a:bodyPr spcFirstLastPara="1" wrap="square" lIns="68575" tIns="34275" rIns="68575" bIns="34275" anchor="t" anchorCtr="0">
            <a:noAutofit/>
          </a:bodyPr>
          <a:lstStyle>
            <a:lvl1pPr marR="0" lvl="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434343"/>
              </a:buClr>
              <a:buSzPts val="1400"/>
              <a:buNone/>
              <a:defRPr>
                <a:latin typeface="Open Sans"/>
                <a:ea typeface="Open Sans"/>
                <a:cs typeface="Open Sans"/>
                <a:sym typeface="Open Sans"/>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4" name="Google Shape;54;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434343"/>
              </a:buClr>
              <a:buSzPts val="1400"/>
              <a:buChar char="•"/>
              <a:defRPr>
                <a:latin typeface="Open Sans"/>
                <a:ea typeface="Open Sans"/>
                <a:cs typeface="Open Sans"/>
                <a:sym typeface="Open Sans"/>
              </a:defRPr>
            </a:lvl1pPr>
            <a:lvl2pPr marL="914400" lvl="1" indent="-317500" algn="l">
              <a:lnSpc>
                <a:spcPct val="90000"/>
              </a:lnSpc>
              <a:spcBef>
                <a:spcPts val="400"/>
              </a:spcBef>
              <a:spcAft>
                <a:spcPts val="0"/>
              </a:spcAft>
              <a:buClr>
                <a:srgbClr val="434343"/>
              </a:buClr>
              <a:buSzPts val="1400"/>
              <a:buChar char="•"/>
              <a:defRPr/>
            </a:lvl2pPr>
            <a:lvl3pPr marL="1371600" lvl="2" indent="-317500" algn="l">
              <a:lnSpc>
                <a:spcPct val="90000"/>
              </a:lnSpc>
              <a:spcBef>
                <a:spcPts val="400"/>
              </a:spcBef>
              <a:spcAft>
                <a:spcPts val="0"/>
              </a:spcAft>
              <a:buClr>
                <a:srgbClr val="434343"/>
              </a:buClr>
              <a:buSzPts val="1400"/>
              <a:buChar char="•"/>
              <a:defRPr/>
            </a:lvl3pPr>
            <a:lvl4pPr marL="1828800" lvl="3" indent="-317500" algn="l">
              <a:lnSpc>
                <a:spcPct val="90000"/>
              </a:lnSpc>
              <a:spcBef>
                <a:spcPts val="400"/>
              </a:spcBef>
              <a:spcAft>
                <a:spcPts val="0"/>
              </a:spcAft>
              <a:buClr>
                <a:srgbClr val="434343"/>
              </a:buClr>
              <a:buSzPts val="1400"/>
              <a:buChar char="•"/>
              <a:defRPr/>
            </a:lvl4pPr>
            <a:lvl5pPr marL="2286000" lvl="4" indent="-317500" algn="l">
              <a:lnSpc>
                <a:spcPct val="90000"/>
              </a:lnSpc>
              <a:spcBef>
                <a:spcPts val="400"/>
              </a:spcBef>
              <a:spcAft>
                <a:spcPts val="0"/>
              </a:spcAft>
              <a:buClr>
                <a:srgbClr val="43434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5" name="Google Shape;55;p14"/>
          <p:cNvSpPr txBox="1">
            <a:spLocks noGrp="1"/>
          </p:cNvSpPr>
          <p:nvPr>
            <p:ph type="dt" idx="10"/>
          </p:nvPr>
        </p:nvSpPr>
        <p:spPr>
          <a:xfrm>
            <a:off x="224040" y="4781217"/>
            <a:ext cx="3086100" cy="273900"/>
          </a:xfrm>
          <a:prstGeom prst="rect">
            <a:avLst/>
          </a:prstGeom>
          <a:noFill/>
          <a:ln>
            <a:noFill/>
          </a:ln>
        </p:spPr>
        <p:txBody>
          <a:bodyPr spcFirstLastPara="1" wrap="square" lIns="68575" tIns="34275" rIns="68575" bIns="34275" anchor="t" anchorCtr="0">
            <a:noAutofit/>
          </a:bodyPr>
          <a:lstStyle>
            <a:lvl1pPr marR="0" lvl="0"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5"/>
          <p:cNvSpPr/>
          <p:nvPr/>
        </p:nvSpPr>
        <p:spPr>
          <a:xfrm rot="10800000">
            <a:off x="3753702" y="4686584"/>
            <a:ext cx="1668000" cy="397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pic>
        <p:nvPicPr>
          <p:cNvPr id="61" name="Google Shape;61;p15"/>
          <p:cNvPicPr preferRelativeResize="0"/>
          <p:nvPr/>
        </p:nvPicPr>
        <p:blipFill rotWithShape="1">
          <a:blip r:embed="rId3">
            <a:alphaModFix/>
          </a:blip>
          <a:srcRect l="5547" r="19792"/>
          <a:stretch/>
        </p:blipFill>
        <p:spPr>
          <a:xfrm>
            <a:off x="3383711" y="-1"/>
            <a:ext cx="5760290" cy="5143502"/>
          </a:xfrm>
          <a:prstGeom prst="rect">
            <a:avLst/>
          </a:prstGeom>
          <a:noFill/>
          <a:ln>
            <a:noFill/>
          </a:ln>
        </p:spPr>
      </p:pic>
      <p:sp>
        <p:nvSpPr>
          <p:cNvPr id="62" name="Google Shape;62;p15"/>
          <p:cNvSpPr/>
          <p:nvPr/>
        </p:nvSpPr>
        <p:spPr>
          <a:xfrm rot="10800000">
            <a:off x="3154" y="3802500"/>
            <a:ext cx="3187200" cy="1341000"/>
          </a:xfrm>
          <a:prstGeom prst="rect">
            <a:avLst/>
          </a:prstGeom>
          <a:solidFill>
            <a:srgbClr val="6ADB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pic>
        <p:nvPicPr>
          <p:cNvPr id="63" name="Google Shape;63;p15"/>
          <p:cNvPicPr preferRelativeResize="0"/>
          <p:nvPr/>
        </p:nvPicPr>
        <p:blipFill rotWithShape="1">
          <a:blip r:embed="rId4">
            <a:alphaModFix/>
          </a:blip>
          <a:srcRect l="109"/>
          <a:stretch/>
        </p:blipFill>
        <p:spPr>
          <a:xfrm rot="10800000" flipH="1">
            <a:off x="19975" y="0"/>
            <a:ext cx="5543100" cy="5143500"/>
          </a:xfrm>
          <a:prstGeom prst="trapezoid">
            <a:avLst>
              <a:gd name="adj" fmla="val 41313"/>
            </a:avLst>
          </a:prstGeom>
          <a:noFill/>
          <a:ln>
            <a:noFill/>
          </a:ln>
        </p:spPr>
      </p:pic>
      <p:cxnSp>
        <p:nvCxnSpPr>
          <p:cNvPr id="64" name="Google Shape;64;p15"/>
          <p:cNvCxnSpPr/>
          <p:nvPr/>
        </p:nvCxnSpPr>
        <p:spPr>
          <a:xfrm flipH="1">
            <a:off x="3467673" y="-6658"/>
            <a:ext cx="2132100" cy="5156700"/>
          </a:xfrm>
          <a:prstGeom prst="straightConnector1">
            <a:avLst/>
          </a:prstGeom>
          <a:noFill/>
          <a:ln w="28575" cap="flat" cmpd="sng">
            <a:solidFill>
              <a:srgbClr val="6ADBD9"/>
            </a:solidFill>
            <a:prstDash val="solid"/>
            <a:round/>
            <a:headEnd type="none" w="sm" len="sm"/>
            <a:tailEnd type="none" w="sm" len="sm"/>
          </a:ln>
        </p:spPr>
      </p:cxnSp>
      <p:cxnSp>
        <p:nvCxnSpPr>
          <p:cNvPr id="65" name="Google Shape;65;p15"/>
          <p:cNvCxnSpPr/>
          <p:nvPr/>
        </p:nvCxnSpPr>
        <p:spPr>
          <a:xfrm flipH="1">
            <a:off x="3537813" y="0"/>
            <a:ext cx="2119500" cy="5143500"/>
          </a:xfrm>
          <a:prstGeom prst="straightConnector1">
            <a:avLst/>
          </a:prstGeom>
          <a:noFill/>
          <a:ln w="19050" cap="flat" cmpd="sng">
            <a:solidFill>
              <a:srgbClr val="6ADBD9"/>
            </a:solidFill>
            <a:prstDash val="solid"/>
            <a:round/>
            <a:headEnd type="none" w="sm" len="sm"/>
            <a:tailEnd type="none" w="sm" len="sm"/>
          </a:ln>
        </p:spPr>
      </p:cxnSp>
      <p:sp>
        <p:nvSpPr>
          <p:cNvPr id="66" name="Google Shape;66;p15"/>
          <p:cNvSpPr/>
          <p:nvPr/>
        </p:nvSpPr>
        <p:spPr>
          <a:xfrm rot="10800000">
            <a:off x="-1229" y="78"/>
            <a:ext cx="3949500" cy="3815100"/>
          </a:xfrm>
          <a:prstGeom prst="rect">
            <a:avLst/>
          </a:prstGeom>
          <a:solidFill>
            <a:srgbClr val="6ADBD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pic>
        <p:nvPicPr>
          <p:cNvPr id="67" name="Google Shape;67;p15"/>
          <p:cNvPicPr preferRelativeResize="0"/>
          <p:nvPr/>
        </p:nvPicPr>
        <p:blipFill rotWithShape="1">
          <a:blip r:embed="rId5">
            <a:alphaModFix/>
          </a:blip>
          <a:srcRect/>
          <a:stretch/>
        </p:blipFill>
        <p:spPr>
          <a:xfrm rot="10800000" flipH="1">
            <a:off x="82307" y="23328"/>
            <a:ext cx="2689781" cy="2351709"/>
          </a:xfrm>
          <a:prstGeom prst="rect">
            <a:avLst/>
          </a:prstGeom>
          <a:noFill/>
          <a:ln>
            <a:noFill/>
          </a:ln>
        </p:spPr>
      </p:pic>
      <p:pic>
        <p:nvPicPr>
          <p:cNvPr id="68" name="Google Shape;68;p15"/>
          <p:cNvPicPr preferRelativeResize="0"/>
          <p:nvPr/>
        </p:nvPicPr>
        <p:blipFill rotWithShape="1">
          <a:blip r:embed="rId6">
            <a:alphaModFix/>
          </a:blip>
          <a:srcRect/>
          <a:stretch/>
        </p:blipFill>
        <p:spPr>
          <a:xfrm>
            <a:off x="299716" y="4478135"/>
            <a:ext cx="2110838" cy="568991"/>
          </a:xfrm>
          <a:prstGeom prst="rect">
            <a:avLst/>
          </a:prstGeom>
          <a:noFill/>
          <a:ln>
            <a:noFill/>
          </a:ln>
        </p:spPr>
      </p:pic>
      <p:sp>
        <p:nvSpPr>
          <p:cNvPr id="69" name="Google Shape;69;p15"/>
          <p:cNvSpPr/>
          <p:nvPr/>
        </p:nvSpPr>
        <p:spPr>
          <a:xfrm>
            <a:off x="285618" y="394139"/>
            <a:ext cx="4212600" cy="12291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a:solidFill>
                  <a:srgbClr val="000000"/>
                </a:solidFill>
                <a:latin typeface="Open Sans"/>
                <a:ea typeface="Open Sans"/>
                <a:cs typeface="Open Sans"/>
                <a:sym typeface="Open Sans"/>
              </a:rPr>
              <a:t>Identificação de usuários propensos ao cancelamento de assinatura de um serviço de </a:t>
            </a:r>
            <a:r>
              <a:rPr lang="pt-BR" sz="1800" b="1" i="1" u="none" strike="noStrike" cap="none">
                <a:solidFill>
                  <a:srgbClr val="000000"/>
                </a:solidFill>
                <a:latin typeface="Open Sans"/>
                <a:ea typeface="Open Sans"/>
                <a:cs typeface="Open Sans"/>
                <a:sym typeface="Open Sans"/>
              </a:rPr>
              <a:t>streaming</a:t>
            </a:r>
            <a:endParaRPr sz="1400" b="1" i="0" u="none" strike="noStrike" cap="none">
              <a:solidFill>
                <a:schemeClr val="dk1"/>
              </a:solidFill>
              <a:latin typeface="Open Sans"/>
              <a:ea typeface="Open Sans"/>
              <a:cs typeface="Open Sans"/>
              <a:sym typeface="Open Sans"/>
            </a:endParaRPr>
          </a:p>
        </p:txBody>
      </p:sp>
      <p:sp>
        <p:nvSpPr>
          <p:cNvPr id="70" name="Google Shape;70;p15"/>
          <p:cNvSpPr txBox="1"/>
          <p:nvPr/>
        </p:nvSpPr>
        <p:spPr>
          <a:xfrm>
            <a:off x="285618" y="3252428"/>
            <a:ext cx="3609300" cy="804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i="0" u="none" strike="noStrike" cap="none" dirty="0">
                <a:solidFill>
                  <a:schemeClr val="dk1"/>
                </a:solidFill>
                <a:latin typeface="Open Sans"/>
                <a:ea typeface="Open Sans"/>
                <a:cs typeface="Open Sans"/>
                <a:sym typeface="Open Sans"/>
              </a:rPr>
              <a:t>Aluno: </a:t>
            </a:r>
            <a:r>
              <a:rPr lang="pt-BR" sz="1100" b="0" i="0" u="none" strike="noStrike" cap="none" dirty="0">
                <a:solidFill>
                  <a:schemeClr val="dk1"/>
                </a:solidFill>
                <a:latin typeface="Open Sans"/>
                <a:ea typeface="Open Sans"/>
                <a:cs typeface="Open Sans"/>
                <a:sym typeface="Open Sans"/>
              </a:rPr>
              <a:t>ANGELO LEE KIM</a:t>
            </a:r>
            <a:endParaRPr sz="1100" dirty="0"/>
          </a:p>
          <a:p>
            <a:pPr marL="0" marR="0" lvl="0" indent="0" algn="l" rtl="0">
              <a:lnSpc>
                <a:spcPct val="100000"/>
              </a:lnSpc>
              <a:spcBef>
                <a:spcPts val="0"/>
              </a:spcBef>
              <a:spcAft>
                <a:spcPts val="0"/>
              </a:spcAft>
              <a:buClr>
                <a:srgbClr val="000000"/>
              </a:buClr>
              <a:buSzPts val="400"/>
              <a:buFont typeface="Arial"/>
              <a:buNone/>
            </a:pPr>
            <a:endParaRPr sz="400" b="1" i="0" u="none" strike="noStrike" cap="none" dirty="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pt-BR" sz="1100" b="1" i="0" u="none" strike="noStrike" cap="none" dirty="0">
                <a:solidFill>
                  <a:schemeClr val="dk1"/>
                </a:solidFill>
                <a:latin typeface="Open Sans"/>
                <a:ea typeface="Open Sans"/>
                <a:cs typeface="Open Sans"/>
                <a:sym typeface="Open Sans"/>
              </a:rPr>
              <a:t>Coordenadora: </a:t>
            </a:r>
            <a:r>
              <a:rPr lang="pt-BR" sz="1100" b="0" i="0" u="none" strike="noStrike" cap="none" dirty="0">
                <a:solidFill>
                  <a:schemeClr val="dk1"/>
                </a:solidFill>
                <a:latin typeface="Open Sans"/>
                <a:ea typeface="Open Sans"/>
                <a:cs typeface="Open Sans"/>
                <a:sym typeface="Open Sans"/>
              </a:rPr>
              <a:t>Prof.ª Dr.ª Alessandra de Ávila Montini</a:t>
            </a:r>
            <a:endParaRPr sz="1100" b="0" i="0" u="none" strike="noStrike" cap="none" dirty="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400"/>
              <a:buFont typeface="Arial"/>
              <a:buNone/>
            </a:pPr>
            <a:endParaRPr sz="400" b="1" i="0" u="none" strike="noStrike" cap="none" dirty="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r>
              <a:rPr lang="pt-BR" sz="1100" b="1" i="0" u="none" strike="noStrike" cap="none" dirty="0">
                <a:solidFill>
                  <a:schemeClr val="dk1"/>
                </a:solidFill>
                <a:latin typeface="Open Sans"/>
                <a:ea typeface="Open Sans"/>
                <a:cs typeface="Open Sans"/>
                <a:sym typeface="Open Sans"/>
              </a:rPr>
              <a:t>Data de Submissão</a:t>
            </a:r>
            <a:r>
              <a:rPr lang="pt-BR" sz="1100" b="0" i="0" u="none" strike="noStrike" cap="none">
                <a:solidFill>
                  <a:schemeClr val="dk1"/>
                </a:solidFill>
                <a:latin typeface="Open Sans"/>
                <a:ea typeface="Open Sans"/>
                <a:cs typeface="Open Sans"/>
                <a:sym typeface="Open Sans"/>
              </a:rPr>
              <a:t>: 01/08/2025</a:t>
            </a:r>
            <a:endParaRPr sz="1100" b="0" i="0" u="none" strike="noStrike" cap="none" dirty="0">
              <a:solidFill>
                <a:schemeClr val="dk1"/>
              </a:solidFill>
              <a:latin typeface="Open Sans"/>
              <a:ea typeface="Open Sans"/>
              <a:cs typeface="Open Sans"/>
              <a:sym typeface="Open Sans"/>
            </a:endParaRPr>
          </a:p>
        </p:txBody>
      </p:sp>
      <p:sp>
        <p:nvSpPr>
          <p:cNvPr id="71" name="Google Shape;71;p15"/>
          <p:cNvSpPr/>
          <p:nvPr/>
        </p:nvSpPr>
        <p:spPr>
          <a:xfrm>
            <a:off x="336272" y="1634010"/>
            <a:ext cx="2754600" cy="2208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dirty="0">
                <a:solidFill>
                  <a:srgbClr val="000000"/>
                </a:solidFill>
                <a:latin typeface="Open Sans"/>
                <a:ea typeface="Open Sans"/>
                <a:cs typeface="Open Sans"/>
                <a:sym typeface="Open Sans"/>
              </a:rPr>
              <a:t>Título coerente com o objetivo de negócio</a:t>
            </a:r>
            <a:endParaRPr sz="800" b="0" i="0" u="none" strike="noStrike" cap="none" dirty="0">
              <a:solidFill>
                <a:schemeClr val="dk1"/>
              </a:solidFill>
              <a:latin typeface="Open Sans"/>
              <a:ea typeface="Open Sans"/>
              <a:cs typeface="Open Sans"/>
              <a:sym typeface="Open Sans"/>
            </a:endParaRPr>
          </a:p>
        </p:txBody>
      </p:sp>
      <p:sp>
        <p:nvSpPr>
          <p:cNvPr id="72" name="Google Shape;72;p15"/>
          <p:cNvSpPr/>
          <p:nvPr/>
        </p:nvSpPr>
        <p:spPr>
          <a:xfrm>
            <a:off x="6041056" y="3802429"/>
            <a:ext cx="2943600" cy="2208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Imagem coerente com o objetivo de negócio</a:t>
            </a:r>
            <a:endParaRPr sz="800" b="0" i="0" u="none" strike="noStrike" cap="none">
              <a:solidFill>
                <a:schemeClr val="dk1"/>
              </a:solidFill>
              <a:latin typeface="Open Sans"/>
              <a:ea typeface="Open Sans"/>
              <a:cs typeface="Open Sans"/>
              <a:sym typeface="Open Sans"/>
            </a:endParaRPr>
          </a:p>
        </p:txBody>
      </p:sp>
      <p:sp>
        <p:nvSpPr>
          <p:cNvPr id="73" name="Google Shape;73;p15"/>
          <p:cNvSpPr txBox="1"/>
          <p:nvPr/>
        </p:nvSpPr>
        <p:spPr>
          <a:xfrm>
            <a:off x="285618" y="2699693"/>
            <a:ext cx="1203900" cy="445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pt-BR" sz="1500" b="1" i="0" u="none" strike="noStrike" cap="none">
                <a:solidFill>
                  <a:schemeClr val="dk1"/>
                </a:solidFill>
                <a:latin typeface="Open Sans"/>
                <a:ea typeface="Open Sans"/>
                <a:cs typeface="Open Sans"/>
                <a:sym typeface="Open Sans"/>
              </a:rPr>
              <a:t>Entrega 1</a:t>
            </a:r>
            <a:endParaRPr sz="1100"/>
          </a:p>
        </p:txBody>
      </p:sp>
      <p:sp>
        <p:nvSpPr>
          <p:cNvPr id="74" name="Google Shape;74;p15"/>
          <p:cNvSpPr/>
          <p:nvPr/>
        </p:nvSpPr>
        <p:spPr>
          <a:xfrm>
            <a:off x="1573694" y="2712442"/>
            <a:ext cx="2358900" cy="405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dirty="0">
                <a:solidFill>
                  <a:srgbClr val="000000"/>
                </a:solidFill>
                <a:latin typeface="Open Sans"/>
                <a:ea typeface="Open Sans"/>
                <a:cs typeface="Open Sans"/>
                <a:sym typeface="Open Sans"/>
              </a:rPr>
              <a:t>Alterar número da entrega, nome do aluno e data de submissão</a:t>
            </a:r>
            <a:endParaRPr sz="800" b="0" i="0" u="none" strike="noStrike" cap="none" dirty="0">
              <a:solidFill>
                <a:schemeClr val="dk1"/>
              </a:solidFill>
              <a:latin typeface="Open Sans"/>
              <a:ea typeface="Open Sans"/>
              <a:cs typeface="Open Sans"/>
              <a:sym typeface="Open Sans"/>
            </a:endParaRPr>
          </a:p>
        </p:txBody>
      </p:sp>
      <p:sp>
        <p:nvSpPr>
          <p:cNvPr id="75" name="Google Shape;75;p15"/>
          <p:cNvSpPr/>
          <p:nvPr/>
        </p:nvSpPr>
        <p:spPr>
          <a:xfrm>
            <a:off x="6294933" y="167632"/>
            <a:ext cx="2689800" cy="799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Todos os retângulos em amarelo contêm instruções a respeito do formato da apresentação, e devem ser apagados para realização das entregas</a:t>
            </a:r>
            <a:endParaRPr sz="800" b="0" i="0" u="none" strike="noStrike" cap="none">
              <a:solidFill>
                <a:schemeClr val="dk1"/>
              </a:solidFill>
              <a:latin typeface="Open Sans"/>
              <a:ea typeface="Open Sans"/>
              <a:cs typeface="Open Sans"/>
              <a:sym typeface="Open Sans"/>
            </a:endParaRPr>
          </a:p>
        </p:txBody>
      </p:sp>
      <p:sp>
        <p:nvSpPr>
          <p:cNvPr id="76" name="Google Shape;76;p15"/>
          <p:cNvSpPr/>
          <p:nvPr/>
        </p:nvSpPr>
        <p:spPr>
          <a:xfrm>
            <a:off x="6294933" y="1120411"/>
            <a:ext cx="2689800" cy="405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Instalar fonte Open Sans para visualização correta do template</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4"/>
          <p:cNvSpPr/>
          <p:nvPr/>
        </p:nvSpPr>
        <p:spPr>
          <a:xfrm>
            <a:off x="129396" y="4543877"/>
            <a:ext cx="2749800" cy="534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214" name="Google Shape;214;p24" descr="Tela de computador com luz azul&#10;&#10;Descrição gerada automaticamente com confiança média"/>
          <p:cNvPicPr preferRelativeResize="0"/>
          <p:nvPr/>
        </p:nvPicPr>
        <p:blipFill rotWithShape="1">
          <a:blip r:embed="rId3">
            <a:alphaModFix/>
          </a:blip>
          <a:srcRect l="9128" r="5714"/>
          <a:stretch/>
        </p:blipFill>
        <p:spPr>
          <a:xfrm>
            <a:off x="-1" y="-1"/>
            <a:ext cx="2502902" cy="5143501"/>
          </a:xfrm>
          <a:prstGeom prst="rect">
            <a:avLst/>
          </a:prstGeom>
          <a:noFill/>
          <a:ln>
            <a:noFill/>
          </a:ln>
        </p:spPr>
      </p:pic>
      <p:sp>
        <p:nvSpPr>
          <p:cNvPr id="215" name="Google Shape;215;p24"/>
          <p:cNvSpPr/>
          <p:nvPr/>
        </p:nvSpPr>
        <p:spPr>
          <a:xfrm>
            <a:off x="2819915" y="1004917"/>
            <a:ext cx="5920800" cy="2919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1, se o usuário cancelou a assinatura no período de previsão.</a:t>
            </a:r>
            <a:endParaRPr sz="1100"/>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0, caso contrário.</a:t>
            </a:r>
            <a:endParaRPr sz="1100"/>
          </a:p>
        </p:txBody>
      </p:sp>
      <p:sp>
        <p:nvSpPr>
          <p:cNvPr id="216" name="Google Shape;216;p24"/>
          <p:cNvSpPr txBox="1"/>
          <p:nvPr/>
        </p:nvSpPr>
        <p:spPr>
          <a:xfrm>
            <a:off x="2718067"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b="0" i="0" u="none" strike="noStrike" cap="none">
                <a:solidFill>
                  <a:srgbClr val="434343"/>
                </a:solidFill>
                <a:latin typeface="Open Sans"/>
                <a:ea typeface="Open Sans"/>
                <a:cs typeface="Open Sans"/>
                <a:sym typeface="Open Sans"/>
              </a:rPr>
              <a:t>3. Base de Dados</a:t>
            </a:r>
            <a:endParaRPr sz="1100"/>
          </a:p>
        </p:txBody>
      </p:sp>
      <p:sp>
        <p:nvSpPr>
          <p:cNvPr id="217" name="Google Shape;217;p24"/>
          <p:cNvSpPr/>
          <p:nvPr/>
        </p:nvSpPr>
        <p:spPr>
          <a:xfrm>
            <a:off x="353240" y="4401275"/>
            <a:ext cx="1796400" cy="5703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Alterar a imagem, se desejar, de acordo com o contexto do trabalho</a:t>
            </a:r>
            <a:endParaRPr sz="800" b="0" i="0" u="none" strike="noStrike" cap="none">
              <a:solidFill>
                <a:schemeClr val="dk1"/>
              </a:solidFill>
              <a:latin typeface="Open Sans"/>
              <a:ea typeface="Open Sans"/>
              <a:cs typeface="Open Sans"/>
              <a:sym typeface="Open Sans"/>
            </a:endParaRPr>
          </a:p>
        </p:txBody>
      </p:sp>
      <p:sp>
        <p:nvSpPr>
          <p:cNvPr id="218" name="Google Shape;218;p24"/>
          <p:cNvSpPr/>
          <p:nvPr/>
        </p:nvSpPr>
        <p:spPr>
          <a:xfrm>
            <a:off x="2756885" y="697118"/>
            <a:ext cx="2845500" cy="221700"/>
          </a:xfrm>
          <a:prstGeom prst="round2DiagRect">
            <a:avLst>
              <a:gd name="adj1" fmla="val 16667"/>
              <a:gd name="adj2" fmla="val 0"/>
            </a:avLst>
          </a:prstGeom>
          <a:solidFill>
            <a:srgbClr val="02BAB1"/>
          </a:solidFill>
          <a:ln w="38100" cap="flat" cmpd="sng">
            <a:solidFill>
              <a:srgbClr val="02BAB1"/>
            </a:solidFill>
            <a:prstDash val="solid"/>
            <a:round/>
            <a:headEnd type="none" w="sm" len="sm"/>
            <a:tailEnd type="none" w="sm" len="sm"/>
          </a:ln>
        </p:spPr>
        <p:txBody>
          <a:bodyPr spcFirstLastPara="1" wrap="square" lIns="189000" tIns="34275" rIns="189000" bIns="34275" anchor="ctr" anchorCtr="0">
            <a:noAutofit/>
          </a:bodyPr>
          <a:lstStyle/>
          <a:p>
            <a:pPr marL="0" marR="0" lvl="0" indent="0" algn="l" rtl="0">
              <a:lnSpc>
                <a:spcPct val="100000"/>
              </a:lnSpc>
              <a:spcBef>
                <a:spcPts val="0"/>
              </a:spcBef>
              <a:spcAft>
                <a:spcPts val="0"/>
              </a:spcAft>
              <a:buNone/>
            </a:pPr>
            <a:r>
              <a:rPr lang="pt-BR" sz="1200" b="1" i="0" u="none" strike="noStrike" cap="none">
                <a:solidFill>
                  <a:schemeClr val="lt1"/>
                </a:solidFill>
                <a:latin typeface="Open Sans"/>
                <a:ea typeface="Open Sans"/>
                <a:cs typeface="Open Sans"/>
                <a:sym typeface="Open Sans"/>
              </a:rPr>
              <a:t>Variável resposta</a:t>
            </a:r>
            <a:endParaRPr sz="1200" b="1" i="1" u="none" strike="noStrike" cap="none">
              <a:solidFill>
                <a:schemeClr val="lt1"/>
              </a:solidFill>
              <a:latin typeface="Open Sans"/>
              <a:ea typeface="Open Sans"/>
              <a:cs typeface="Open Sans"/>
              <a:sym typeface="Open Sans"/>
            </a:endParaRPr>
          </a:p>
        </p:txBody>
      </p:sp>
      <p:sp>
        <p:nvSpPr>
          <p:cNvPr id="219" name="Google Shape;219;p24"/>
          <p:cNvSpPr/>
          <p:nvPr/>
        </p:nvSpPr>
        <p:spPr>
          <a:xfrm>
            <a:off x="2718067" y="1536670"/>
            <a:ext cx="2845500" cy="221700"/>
          </a:xfrm>
          <a:prstGeom prst="round2DiagRect">
            <a:avLst>
              <a:gd name="adj1" fmla="val 16667"/>
              <a:gd name="adj2" fmla="val 0"/>
            </a:avLst>
          </a:prstGeom>
          <a:solidFill>
            <a:srgbClr val="02BAB1"/>
          </a:solidFill>
          <a:ln w="38100" cap="flat" cmpd="sng">
            <a:solidFill>
              <a:srgbClr val="02BAB1"/>
            </a:solidFill>
            <a:prstDash val="solid"/>
            <a:round/>
            <a:headEnd type="none" w="sm" len="sm"/>
            <a:tailEnd type="none" w="sm" len="sm"/>
          </a:ln>
        </p:spPr>
        <p:txBody>
          <a:bodyPr spcFirstLastPara="1" wrap="square" lIns="189000" tIns="34275" rIns="189000" bIns="34275" anchor="ctr" anchorCtr="0">
            <a:noAutofit/>
          </a:bodyPr>
          <a:lstStyle/>
          <a:p>
            <a:pPr marL="0" marR="0" lvl="0" indent="0" algn="l" rtl="0">
              <a:lnSpc>
                <a:spcPct val="100000"/>
              </a:lnSpc>
              <a:spcBef>
                <a:spcPts val="0"/>
              </a:spcBef>
              <a:spcAft>
                <a:spcPts val="0"/>
              </a:spcAft>
              <a:buNone/>
            </a:pPr>
            <a:r>
              <a:rPr lang="pt-BR" sz="1200" b="1" i="0" u="none" strike="noStrike" cap="none">
                <a:solidFill>
                  <a:schemeClr val="lt1"/>
                </a:solidFill>
                <a:latin typeface="Open Sans"/>
                <a:ea typeface="Open Sans"/>
                <a:cs typeface="Open Sans"/>
                <a:sym typeface="Open Sans"/>
              </a:rPr>
              <a:t>Variáveis explicativas</a:t>
            </a:r>
            <a:endParaRPr sz="1200" b="1" i="1" u="none" strike="noStrike" cap="none">
              <a:solidFill>
                <a:schemeClr val="lt1"/>
              </a:solidFill>
              <a:latin typeface="Open Sans"/>
              <a:ea typeface="Open Sans"/>
              <a:cs typeface="Open Sans"/>
              <a:sym typeface="Open Sans"/>
            </a:endParaRPr>
          </a:p>
        </p:txBody>
      </p:sp>
      <p:sp>
        <p:nvSpPr>
          <p:cNvPr id="220" name="Google Shape;220;p24"/>
          <p:cNvSpPr/>
          <p:nvPr/>
        </p:nvSpPr>
        <p:spPr>
          <a:xfrm>
            <a:off x="2819915" y="1841202"/>
            <a:ext cx="5920800" cy="2499900"/>
          </a:xfrm>
          <a:prstGeom prst="rect">
            <a:avLst/>
          </a:prstGeom>
          <a:noFill/>
          <a:ln>
            <a:noFill/>
          </a:ln>
        </p:spPr>
        <p:txBody>
          <a:bodyPr spcFirstLastPara="1" wrap="square" lIns="135000" tIns="34275" rIns="0" bIns="34275" anchor="t" anchorCtr="0">
            <a:noAutofit/>
          </a:bodyPr>
          <a:lstStyle/>
          <a:p>
            <a:pPr marL="215900" marR="0" lvl="0" indent="-222250" algn="l" rtl="0">
              <a:lnSpc>
                <a:spcPct val="100000"/>
              </a:lnSpc>
              <a:spcBef>
                <a:spcPts val="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Qtde. média de acessos por semana, nos últimos 1, 3 e 6 meses.</a:t>
            </a:r>
            <a:endParaRPr sz="1100"/>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Tendência da qtde. semanal de acessos: aumentando</a:t>
            </a:r>
            <a:r>
              <a:rPr lang="pt-BR" sz="300" b="0" i="0" u="none" strike="noStrike" cap="none">
                <a:solidFill>
                  <a:srgbClr val="434343"/>
                </a:solidFill>
                <a:latin typeface="Open Sans"/>
                <a:ea typeface="Open Sans"/>
                <a:cs typeface="Open Sans"/>
                <a:sym typeface="Open Sans"/>
              </a:rPr>
              <a:t> </a:t>
            </a:r>
            <a:r>
              <a:rPr lang="pt-BR" sz="1100" b="0" i="0" u="none" strike="noStrike" cap="none">
                <a:solidFill>
                  <a:srgbClr val="434343"/>
                </a:solidFill>
                <a:latin typeface="Open Sans"/>
                <a:ea typeface="Open Sans"/>
                <a:cs typeface="Open Sans"/>
                <a:sym typeface="Open Sans"/>
              </a:rPr>
              <a:t>/</a:t>
            </a:r>
            <a:r>
              <a:rPr lang="pt-BR" sz="300" b="0" i="0" u="none" strike="noStrike" cap="none">
                <a:solidFill>
                  <a:srgbClr val="434343"/>
                </a:solidFill>
                <a:latin typeface="Open Sans"/>
                <a:ea typeface="Open Sans"/>
                <a:cs typeface="Open Sans"/>
                <a:sym typeface="Open Sans"/>
              </a:rPr>
              <a:t> </a:t>
            </a:r>
            <a:r>
              <a:rPr lang="pt-BR" sz="1100" b="0" i="0" u="none" strike="noStrike" cap="none">
                <a:solidFill>
                  <a:srgbClr val="434343"/>
                </a:solidFill>
                <a:latin typeface="Open Sans"/>
                <a:ea typeface="Open Sans"/>
                <a:cs typeface="Open Sans"/>
                <a:sym typeface="Open Sans"/>
              </a:rPr>
              <a:t>caindo</a:t>
            </a:r>
            <a:r>
              <a:rPr lang="pt-BR" sz="300" b="0" i="0" u="none" strike="noStrike" cap="none">
                <a:solidFill>
                  <a:srgbClr val="434343"/>
                </a:solidFill>
                <a:latin typeface="Open Sans"/>
                <a:ea typeface="Open Sans"/>
                <a:cs typeface="Open Sans"/>
                <a:sym typeface="Open Sans"/>
              </a:rPr>
              <a:t> </a:t>
            </a:r>
            <a:r>
              <a:rPr lang="pt-BR" sz="1100" b="0" i="0" u="none" strike="noStrike" cap="none">
                <a:solidFill>
                  <a:srgbClr val="434343"/>
                </a:solidFill>
                <a:latin typeface="Open Sans"/>
                <a:ea typeface="Open Sans"/>
                <a:cs typeface="Open Sans"/>
                <a:sym typeface="Open Sans"/>
              </a:rPr>
              <a:t>/</a:t>
            </a:r>
            <a:r>
              <a:rPr lang="pt-BR" sz="300" b="0" i="0" u="none" strike="noStrike" cap="none">
                <a:solidFill>
                  <a:srgbClr val="434343"/>
                </a:solidFill>
                <a:latin typeface="Open Sans"/>
                <a:ea typeface="Open Sans"/>
                <a:cs typeface="Open Sans"/>
                <a:sym typeface="Open Sans"/>
              </a:rPr>
              <a:t> </a:t>
            </a:r>
            <a:r>
              <a:rPr lang="pt-BR" sz="1100" b="0" i="0" u="none" strike="noStrike" cap="none">
                <a:solidFill>
                  <a:srgbClr val="434343"/>
                </a:solidFill>
                <a:latin typeface="Open Sans"/>
                <a:ea typeface="Open Sans"/>
                <a:cs typeface="Open Sans"/>
                <a:sym typeface="Open Sans"/>
              </a:rPr>
              <a:t>constante.</a:t>
            </a:r>
            <a:endParaRPr sz="1100"/>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Total de horas de visualização, nos últimos 1, 3, e 6 meses.</a:t>
            </a:r>
            <a:endParaRPr sz="1100"/>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Qtde. de conteúdos distintos assistidos, nos últimos 1, 3, e 6 meses.</a:t>
            </a:r>
            <a:endParaRPr sz="1100"/>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Qtde. de conteúdos distintos avaliados, nos últimos 1, 3, e 6 meses.</a:t>
            </a:r>
            <a:endParaRPr sz="1100"/>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Qtde. de dispositivos distintos conectados, nos últimos 1, 3, e 6 meses.</a:t>
            </a:r>
            <a:endParaRPr sz="1100"/>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Qtde. de atrasos de pagamento, nos últimos 3 e 6 meses.</a:t>
            </a:r>
            <a:endParaRPr sz="1100"/>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Qtde. de conteúdos adicionados à lista de favoritos em M0.</a:t>
            </a:r>
            <a:endParaRPr sz="1100"/>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Flag indicando se usuário recebeu conteúdos por e-mail, nos últimos 6 meses.</a:t>
            </a:r>
            <a:endParaRPr sz="1100"/>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Taxa de abertura de e-mails promocionais, nos últimos 6 meses.</a:t>
            </a:r>
            <a:endParaRPr sz="1100"/>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Taxa de clique em e-mails promocionais, nos últimos 6 meses.</a:t>
            </a:r>
            <a:endParaRPr sz="1100"/>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Flag indicando se usuário baixou aplicativo no celular, ou só em TV</a:t>
            </a:r>
            <a:r>
              <a:rPr lang="pt-BR" sz="300" b="0" i="0" u="none" strike="noStrike" cap="none">
                <a:solidFill>
                  <a:srgbClr val="434343"/>
                </a:solidFill>
                <a:latin typeface="Open Sans"/>
                <a:ea typeface="Open Sans"/>
                <a:cs typeface="Open Sans"/>
                <a:sym typeface="Open Sans"/>
              </a:rPr>
              <a:t> </a:t>
            </a:r>
            <a:r>
              <a:rPr lang="pt-BR" sz="1100" b="0" i="0" u="none" strike="noStrike" cap="none">
                <a:solidFill>
                  <a:srgbClr val="434343"/>
                </a:solidFill>
                <a:latin typeface="Open Sans"/>
                <a:ea typeface="Open Sans"/>
                <a:cs typeface="Open Sans"/>
                <a:sym typeface="Open Sans"/>
              </a:rPr>
              <a:t>/</a:t>
            </a:r>
            <a:r>
              <a:rPr lang="pt-BR" sz="300" b="0" i="0" u="none" strike="noStrike" cap="none">
                <a:solidFill>
                  <a:srgbClr val="434343"/>
                </a:solidFill>
                <a:latin typeface="Open Sans"/>
                <a:ea typeface="Open Sans"/>
                <a:cs typeface="Open Sans"/>
                <a:sym typeface="Open Sans"/>
              </a:rPr>
              <a:t> </a:t>
            </a:r>
            <a:r>
              <a:rPr lang="pt-BR" sz="1100" b="0" i="0" u="none" strike="noStrike" cap="none">
                <a:solidFill>
                  <a:srgbClr val="434343"/>
                </a:solidFill>
                <a:latin typeface="Open Sans"/>
                <a:ea typeface="Open Sans"/>
                <a:cs typeface="Open Sans"/>
                <a:sym typeface="Open Sans"/>
              </a:rPr>
              <a:t>desktop.</a:t>
            </a:r>
            <a:endParaRPr sz="1100"/>
          </a:p>
        </p:txBody>
      </p:sp>
      <p:sp>
        <p:nvSpPr>
          <p:cNvPr id="221" name="Google Shape;221;p24"/>
          <p:cNvSpPr/>
          <p:nvPr/>
        </p:nvSpPr>
        <p:spPr>
          <a:xfrm>
            <a:off x="6870940" y="918047"/>
            <a:ext cx="1384800" cy="5532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Aplicável apenas para modelos supervisionados</a:t>
            </a:r>
            <a:endParaRPr sz="800" b="0" i="0" u="none" strike="noStrike" cap="none">
              <a:solidFill>
                <a:schemeClr val="dk1"/>
              </a:solidFill>
              <a:latin typeface="Open Sans"/>
              <a:ea typeface="Open Sans"/>
              <a:cs typeface="Open Sans"/>
              <a:sym typeface="Open Sans"/>
            </a:endParaRPr>
          </a:p>
        </p:txBody>
      </p:sp>
      <p:sp>
        <p:nvSpPr>
          <p:cNvPr id="222" name="Google Shape;222;p24"/>
          <p:cNvSpPr/>
          <p:nvPr/>
        </p:nvSpPr>
        <p:spPr>
          <a:xfrm>
            <a:off x="2819915" y="1031159"/>
            <a:ext cx="79200" cy="372900"/>
          </a:xfrm>
          <a:prstGeom prst="leftBrace">
            <a:avLst>
              <a:gd name="adj1" fmla="val 8333"/>
              <a:gd name="adj2" fmla="val 50000"/>
            </a:avLst>
          </a:prstGeom>
          <a:noFill/>
          <a:ln w="9525" cap="flat" cmpd="sng">
            <a:solidFill>
              <a:srgbClr val="59595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223" name="Google Shape;223;p24"/>
          <p:cNvSpPr/>
          <p:nvPr/>
        </p:nvSpPr>
        <p:spPr>
          <a:xfrm>
            <a:off x="3144328" y="4050094"/>
            <a:ext cx="5272800" cy="372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Caso a lista de variáveis seja muito grande, mencionar apenas as principais nesta seção, e inserir o detalhamento completo nos apêndices</a:t>
            </a:r>
            <a:endParaRPr sz="800" b="0" i="0" u="none" strike="noStrike" cap="none">
              <a:solidFill>
                <a:schemeClr val="dk1"/>
              </a:solidFill>
              <a:latin typeface="Open Sans"/>
              <a:ea typeface="Open Sans"/>
              <a:cs typeface="Open Sans"/>
              <a:sym typeface="Open Sans"/>
            </a:endParaRPr>
          </a:p>
        </p:txBody>
      </p:sp>
      <p:sp>
        <p:nvSpPr>
          <p:cNvPr id="224" name="Google Shape;224;p24"/>
          <p:cNvSpPr/>
          <p:nvPr/>
        </p:nvSpPr>
        <p:spPr>
          <a:xfrm>
            <a:off x="6495691" y="331366"/>
            <a:ext cx="188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de exemplo; alterar</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500"/>
                                        <p:tgtEl>
                                          <p:spTgt spid="224"/>
                                        </p:tgtEl>
                                      </p:cBhvr>
                                    </p:animEffect>
                                  </p:childTnLst>
                                </p:cTn>
                              </p:par>
                              <p:par>
                                <p:cTn id="8" presetID="10" presetClass="entr" presetSubtype="0" fill="hold" nodeType="withEffect">
                                  <p:stCondLst>
                                    <p:cond delay="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500"/>
                                        <p:tgtEl>
                                          <p:spTgt spid="221"/>
                                        </p:tgtEl>
                                      </p:cBhvr>
                                    </p:animEffect>
                                  </p:childTnLst>
                                </p:cTn>
                              </p:par>
                              <p:par>
                                <p:cTn id="11" presetID="10" presetClass="entr" presetSubtype="0" fill="hold" nodeType="withEffect">
                                  <p:stCondLst>
                                    <p:cond delay="0"/>
                                  </p:stCondLst>
                                  <p:childTnLst>
                                    <p:set>
                                      <p:cBhvr>
                                        <p:cTn id="12" dur="1" fill="hold">
                                          <p:stCondLst>
                                            <p:cond delay="0"/>
                                          </p:stCondLst>
                                        </p:cTn>
                                        <p:tgtEl>
                                          <p:spTgt spid="223"/>
                                        </p:tgtEl>
                                        <p:attrNameLst>
                                          <p:attrName>style.visibility</p:attrName>
                                        </p:attrNameLst>
                                      </p:cBhvr>
                                      <p:to>
                                        <p:strVal val="visible"/>
                                      </p:to>
                                    </p:set>
                                    <p:animEffect transition="in" filter="fade">
                                      <p:cBhvr>
                                        <p:cTn id="13" dur="500"/>
                                        <p:tgtEl>
                                          <p:spTgt spid="223"/>
                                        </p:tgtEl>
                                      </p:cBhvr>
                                    </p:animEffect>
                                  </p:childTnLst>
                                </p:cTn>
                              </p:par>
                              <p:par>
                                <p:cTn id="14" presetID="10" presetClass="entr" presetSubtype="0" fill="hold" nodeType="withEffect">
                                  <p:stCondLst>
                                    <p:cond delay="0"/>
                                  </p:stCondLst>
                                  <p:childTnLst>
                                    <p:set>
                                      <p:cBhvr>
                                        <p:cTn id="15" dur="1" fill="hold">
                                          <p:stCondLst>
                                            <p:cond delay="0"/>
                                          </p:stCondLst>
                                        </p:cTn>
                                        <p:tgtEl>
                                          <p:spTgt spid="217"/>
                                        </p:tgtEl>
                                        <p:attrNameLst>
                                          <p:attrName>style.visibility</p:attrName>
                                        </p:attrNameLst>
                                      </p:cBhvr>
                                      <p:to>
                                        <p:strVal val="visible"/>
                                      </p:to>
                                    </p:set>
                                    <p:animEffect transition="in" filter="fade">
                                      <p:cBhvr>
                                        <p:cTn id="16"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p:nvPr/>
        </p:nvSpPr>
        <p:spPr>
          <a:xfrm>
            <a:off x="129396" y="4543877"/>
            <a:ext cx="2749800" cy="534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230" name="Google Shape;230;p25" descr="Tela de computador com luz azul&#10;&#10;Descrição gerada automaticamente com confiança média"/>
          <p:cNvPicPr preferRelativeResize="0"/>
          <p:nvPr/>
        </p:nvPicPr>
        <p:blipFill rotWithShape="1">
          <a:blip r:embed="rId3">
            <a:alphaModFix/>
          </a:blip>
          <a:srcRect l="9128" r="5714"/>
          <a:stretch/>
        </p:blipFill>
        <p:spPr>
          <a:xfrm>
            <a:off x="-1" y="-1"/>
            <a:ext cx="2502902" cy="5143501"/>
          </a:xfrm>
          <a:prstGeom prst="rect">
            <a:avLst/>
          </a:prstGeom>
          <a:noFill/>
          <a:ln>
            <a:noFill/>
          </a:ln>
        </p:spPr>
      </p:pic>
      <p:sp>
        <p:nvSpPr>
          <p:cNvPr id="231" name="Google Shape;231;p25"/>
          <p:cNvSpPr/>
          <p:nvPr/>
        </p:nvSpPr>
        <p:spPr>
          <a:xfrm>
            <a:off x="2819915" y="1004917"/>
            <a:ext cx="5920800" cy="2919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Sistema transacional da empresa StreamFX.</a:t>
            </a:r>
            <a:endParaRPr sz="1100"/>
          </a:p>
        </p:txBody>
      </p:sp>
      <p:sp>
        <p:nvSpPr>
          <p:cNvPr id="232" name="Google Shape;232;p25"/>
          <p:cNvSpPr txBox="1"/>
          <p:nvPr/>
        </p:nvSpPr>
        <p:spPr>
          <a:xfrm>
            <a:off x="2718067"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b="0" i="0" u="none" strike="noStrike" cap="none">
                <a:solidFill>
                  <a:srgbClr val="434343"/>
                </a:solidFill>
                <a:latin typeface="Open Sans"/>
                <a:ea typeface="Open Sans"/>
                <a:cs typeface="Open Sans"/>
                <a:sym typeface="Open Sans"/>
              </a:rPr>
              <a:t>3. Base de Dados</a:t>
            </a:r>
            <a:endParaRPr sz="1100"/>
          </a:p>
        </p:txBody>
      </p:sp>
      <p:sp>
        <p:nvSpPr>
          <p:cNvPr id="233" name="Google Shape;233;p25"/>
          <p:cNvSpPr/>
          <p:nvPr/>
        </p:nvSpPr>
        <p:spPr>
          <a:xfrm>
            <a:off x="353240" y="4401275"/>
            <a:ext cx="1796400" cy="5703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Alterar a imagem, se desejar, de acordo com o contexto do trabalho</a:t>
            </a:r>
            <a:endParaRPr sz="800" b="0" i="0" u="none" strike="noStrike" cap="none">
              <a:solidFill>
                <a:schemeClr val="dk1"/>
              </a:solidFill>
              <a:latin typeface="Open Sans"/>
              <a:ea typeface="Open Sans"/>
              <a:cs typeface="Open Sans"/>
              <a:sym typeface="Open Sans"/>
            </a:endParaRPr>
          </a:p>
        </p:txBody>
      </p:sp>
      <p:sp>
        <p:nvSpPr>
          <p:cNvPr id="234" name="Google Shape;234;p25"/>
          <p:cNvSpPr/>
          <p:nvPr/>
        </p:nvSpPr>
        <p:spPr>
          <a:xfrm>
            <a:off x="2756885" y="697118"/>
            <a:ext cx="2845500" cy="221700"/>
          </a:xfrm>
          <a:prstGeom prst="round2DiagRect">
            <a:avLst>
              <a:gd name="adj1" fmla="val 16667"/>
              <a:gd name="adj2" fmla="val 0"/>
            </a:avLst>
          </a:prstGeom>
          <a:solidFill>
            <a:srgbClr val="02BAB1"/>
          </a:solidFill>
          <a:ln w="38100" cap="flat" cmpd="sng">
            <a:solidFill>
              <a:srgbClr val="02BAB1"/>
            </a:solidFill>
            <a:prstDash val="solid"/>
            <a:round/>
            <a:headEnd type="none" w="sm" len="sm"/>
            <a:tailEnd type="none" w="sm" len="sm"/>
          </a:ln>
        </p:spPr>
        <p:txBody>
          <a:bodyPr spcFirstLastPara="1" wrap="square" lIns="189000" tIns="34275" rIns="189000" bIns="34275" anchor="ctr" anchorCtr="0">
            <a:noAutofit/>
          </a:bodyPr>
          <a:lstStyle/>
          <a:p>
            <a:pPr marL="0" marR="0" lvl="0" indent="0" algn="l" rtl="0">
              <a:lnSpc>
                <a:spcPct val="100000"/>
              </a:lnSpc>
              <a:spcBef>
                <a:spcPts val="0"/>
              </a:spcBef>
              <a:spcAft>
                <a:spcPts val="0"/>
              </a:spcAft>
              <a:buNone/>
            </a:pPr>
            <a:r>
              <a:rPr lang="pt-BR" sz="1200" b="1" i="0" u="none" strike="noStrike" cap="none">
                <a:solidFill>
                  <a:schemeClr val="lt1"/>
                </a:solidFill>
                <a:latin typeface="Open Sans"/>
                <a:ea typeface="Open Sans"/>
                <a:cs typeface="Open Sans"/>
                <a:sym typeface="Open Sans"/>
              </a:rPr>
              <a:t>Fonte</a:t>
            </a:r>
            <a:endParaRPr sz="1200" b="1" i="1" u="none" strike="noStrike" cap="none">
              <a:solidFill>
                <a:schemeClr val="lt1"/>
              </a:solidFill>
              <a:latin typeface="Open Sans"/>
              <a:ea typeface="Open Sans"/>
              <a:cs typeface="Open Sans"/>
              <a:sym typeface="Open Sans"/>
            </a:endParaRPr>
          </a:p>
        </p:txBody>
      </p:sp>
      <p:sp>
        <p:nvSpPr>
          <p:cNvPr id="235" name="Google Shape;235;p25"/>
          <p:cNvSpPr/>
          <p:nvPr/>
        </p:nvSpPr>
        <p:spPr>
          <a:xfrm>
            <a:off x="2819915" y="1336709"/>
            <a:ext cx="49884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Caso se trate de dados públicos, especificar URL de origem e data de acesso</a:t>
            </a:r>
            <a:endParaRPr sz="800" b="0" i="0" u="none" strike="noStrike" cap="none">
              <a:solidFill>
                <a:schemeClr val="dk1"/>
              </a:solidFill>
              <a:latin typeface="Open Sans"/>
              <a:ea typeface="Open Sans"/>
              <a:cs typeface="Open Sans"/>
              <a:sym typeface="Open Sans"/>
            </a:endParaRPr>
          </a:p>
        </p:txBody>
      </p:sp>
      <p:sp>
        <p:nvSpPr>
          <p:cNvPr id="236" name="Google Shape;236;p25"/>
          <p:cNvSpPr/>
          <p:nvPr/>
        </p:nvSpPr>
        <p:spPr>
          <a:xfrm>
            <a:off x="6495691" y="331366"/>
            <a:ext cx="188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de exemplo; alterar</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par>
                                <p:cTn id="8" presetID="10" presetClass="entr" presetSubtype="0" fill="hold" nodeType="withEffect">
                                  <p:stCondLst>
                                    <p:cond delay="0"/>
                                  </p:stCondLst>
                                  <p:childTnLst>
                                    <p:set>
                                      <p:cBhvr>
                                        <p:cTn id="9" dur="1" fill="hold">
                                          <p:stCondLst>
                                            <p:cond delay="0"/>
                                          </p:stCondLst>
                                        </p:cTn>
                                        <p:tgtEl>
                                          <p:spTgt spid="235"/>
                                        </p:tgtEl>
                                        <p:attrNameLst>
                                          <p:attrName>style.visibility</p:attrName>
                                        </p:attrNameLst>
                                      </p:cBhvr>
                                      <p:to>
                                        <p:strVal val="visible"/>
                                      </p:to>
                                    </p:set>
                                    <p:animEffect transition="in" filter="fade">
                                      <p:cBhvr>
                                        <p:cTn id="10" dur="500"/>
                                        <p:tgtEl>
                                          <p:spTgt spid="235"/>
                                        </p:tgtEl>
                                      </p:cBhvr>
                                    </p:animEffect>
                                  </p:childTnLst>
                                </p:cTn>
                              </p:par>
                              <p:par>
                                <p:cTn id="11" presetID="10" presetClass="entr" presetSubtype="0" fill="hold" nodeType="withEffect">
                                  <p:stCondLst>
                                    <p:cond delay="0"/>
                                  </p:stCondLst>
                                  <p:childTnLst>
                                    <p:set>
                                      <p:cBhvr>
                                        <p:cTn id="12" dur="1" fill="hold">
                                          <p:stCondLst>
                                            <p:cond delay="0"/>
                                          </p:stCondLst>
                                        </p:cTn>
                                        <p:tgtEl>
                                          <p:spTgt spid="233"/>
                                        </p:tgtEl>
                                        <p:attrNameLst>
                                          <p:attrName>style.visibility</p:attrName>
                                        </p:attrNameLst>
                                      </p:cBhvr>
                                      <p:to>
                                        <p:strVal val="visible"/>
                                      </p:to>
                                    </p:set>
                                    <p:animEffect transition="in" filter="fade">
                                      <p:cBhvr>
                                        <p:cTn id="13"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6"/>
          <p:cNvSpPr/>
          <p:nvPr/>
        </p:nvSpPr>
        <p:spPr>
          <a:xfrm>
            <a:off x="-1" y="1774397"/>
            <a:ext cx="7410600" cy="13386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42" name="Google Shape;242;p26"/>
          <p:cNvSpPr/>
          <p:nvPr/>
        </p:nvSpPr>
        <p:spPr>
          <a:xfrm>
            <a:off x="208722" y="2201310"/>
            <a:ext cx="6923700" cy="4848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None/>
            </a:pPr>
            <a:r>
              <a:rPr lang="pt-BR" sz="2700" b="0" i="0" u="none" strike="noStrike" cap="none">
                <a:solidFill>
                  <a:srgbClr val="434343"/>
                </a:solidFill>
                <a:latin typeface="Open Sans"/>
                <a:ea typeface="Open Sans"/>
                <a:cs typeface="Open Sans"/>
                <a:sym typeface="Open Sans"/>
              </a:rPr>
              <a:t>4. Metodologia </a:t>
            </a:r>
            <a:endParaRPr sz="1100" b="0" i="0" u="none" strike="noStrike" cap="none">
              <a:solidFill>
                <a:srgbClr val="000000"/>
              </a:solidFill>
              <a:latin typeface="Arial"/>
              <a:ea typeface="Arial"/>
              <a:cs typeface="Arial"/>
              <a:sym typeface="Arial"/>
            </a:endParaRPr>
          </a:p>
        </p:txBody>
      </p:sp>
      <p:sp>
        <p:nvSpPr>
          <p:cNvPr id="243" name="Google Shape;243;p26"/>
          <p:cNvSpPr/>
          <p:nvPr/>
        </p:nvSpPr>
        <p:spPr>
          <a:xfrm>
            <a:off x="0" y="-2"/>
            <a:ext cx="386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SLIDE DE TRANSIÇÃO (MANTER EM TODAS AS ENTREGAS)</a:t>
            </a:r>
            <a:endParaRPr sz="1100" b="1"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p:nvPr/>
        </p:nvSpPr>
        <p:spPr>
          <a:xfrm>
            <a:off x="129396" y="4543877"/>
            <a:ext cx="2749800" cy="534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249" name="Google Shape;249;p27"/>
          <p:cNvPicPr preferRelativeResize="0"/>
          <p:nvPr/>
        </p:nvPicPr>
        <p:blipFill rotWithShape="1">
          <a:blip r:embed="rId3">
            <a:alphaModFix/>
          </a:blip>
          <a:srcRect l="9879" r="57878"/>
          <a:stretch/>
        </p:blipFill>
        <p:spPr>
          <a:xfrm>
            <a:off x="-1" y="-1"/>
            <a:ext cx="2502900" cy="5143500"/>
          </a:xfrm>
          <a:prstGeom prst="rect">
            <a:avLst/>
          </a:prstGeom>
          <a:noFill/>
          <a:ln>
            <a:noFill/>
          </a:ln>
        </p:spPr>
      </p:pic>
      <p:sp>
        <p:nvSpPr>
          <p:cNvPr id="250" name="Google Shape;250;p27"/>
          <p:cNvSpPr/>
          <p:nvPr/>
        </p:nvSpPr>
        <p:spPr>
          <a:xfrm>
            <a:off x="2658173" y="707307"/>
            <a:ext cx="5959500" cy="38364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A primeira etapa de avaliação dos dados foi a análise exploratória unidimensional, por meio da qual avaliou-se a consistência geral da base. Avaliou-se a presença de registros duplicados, bem como de valores ausentes nas variáveis. Utilizou-se medidas resumo e gráficos para sumarização das variáveis quantitativas, e tabelas de frequências absolutas e relativas para as variáveis qualitativas.</a:t>
            </a:r>
            <a:endParaRPr sz="1100"/>
          </a:p>
          <a:p>
            <a:pPr marL="0" marR="0" lvl="0" indent="0" algn="l" rtl="0">
              <a:lnSpc>
                <a:spcPct val="100000"/>
              </a:lnSpc>
              <a:spcBef>
                <a:spcPts val="0"/>
              </a:spcBef>
              <a:spcAft>
                <a:spcPts val="0"/>
              </a:spcAft>
              <a:buNone/>
            </a:pPr>
            <a:endParaRPr sz="7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Em seguida, conduziu-se uma análise exploratória bidimensional, ferramenta útil para avaliar as principais associações existentes entre o cancelamento do serviço e as variáveis explicativas testadas, de forma preliminar.</a:t>
            </a:r>
            <a:endParaRPr sz="1100"/>
          </a:p>
          <a:p>
            <a:pPr marL="0" marR="0" lvl="0" indent="0" algn="l" rtl="0">
              <a:lnSpc>
                <a:spcPct val="100000"/>
              </a:lnSpc>
              <a:spcBef>
                <a:spcPts val="0"/>
              </a:spcBef>
              <a:spcAft>
                <a:spcPts val="0"/>
              </a:spcAft>
              <a:buNone/>
            </a:pPr>
            <a:endParaRPr sz="7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Então, construiu-se um modelo preditivo inicial, utilizando a técnica de regressão logística, no qual se avaliou a significância estatística das variáveis, bem como a interpretação do seu impacto sobre o cancelamento de assinaturas.</a:t>
            </a:r>
            <a:endParaRPr sz="1100"/>
          </a:p>
          <a:p>
            <a:pPr marL="0" marR="0" lvl="0" indent="0" algn="l" rtl="0">
              <a:lnSpc>
                <a:spcPct val="100000"/>
              </a:lnSpc>
              <a:spcBef>
                <a:spcPts val="0"/>
              </a:spcBef>
              <a:spcAft>
                <a:spcPts val="0"/>
              </a:spcAft>
              <a:buNone/>
            </a:pPr>
            <a:endParaRPr sz="7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Foram construídos, também, alguns modelos de </a:t>
            </a:r>
            <a:r>
              <a:rPr lang="pt-BR" sz="1100" b="0" i="1" u="none" strike="noStrike" cap="none">
                <a:solidFill>
                  <a:srgbClr val="434343"/>
                </a:solidFill>
                <a:latin typeface="Open Sans"/>
                <a:ea typeface="Open Sans"/>
                <a:cs typeface="Open Sans"/>
                <a:sym typeface="Open Sans"/>
              </a:rPr>
              <a:t>machine learning</a:t>
            </a:r>
            <a:r>
              <a:rPr lang="pt-BR" sz="1100" b="0" i="0" u="none" strike="noStrike" cap="none">
                <a:solidFill>
                  <a:srgbClr val="434343"/>
                </a:solidFill>
                <a:latin typeface="Open Sans"/>
                <a:ea typeface="Open Sans"/>
                <a:cs typeface="Open Sans"/>
                <a:sym typeface="Open Sans"/>
              </a:rPr>
              <a:t> com o mesmo objetivo, por meio dos algoritmos de árvore de decisão, </a:t>
            </a:r>
            <a:r>
              <a:rPr lang="pt-BR" sz="1100" b="0" i="1" u="none" strike="noStrike" cap="none">
                <a:solidFill>
                  <a:srgbClr val="434343"/>
                </a:solidFill>
                <a:latin typeface="Open Sans"/>
                <a:ea typeface="Open Sans"/>
                <a:cs typeface="Open Sans"/>
                <a:sym typeface="Open Sans"/>
              </a:rPr>
              <a:t>random forest </a:t>
            </a:r>
            <a:r>
              <a:rPr lang="pt-BR" sz="1100" b="0" i="0" u="none" strike="noStrike" cap="none">
                <a:solidFill>
                  <a:srgbClr val="434343"/>
                </a:solidFill>
                <a:latin typeface="Open Sans"/>
                <a:ea typeface="Open Sans"/>
                <a:cs typeface="Open Sans"/>
                <a:sym typeface="Open Sans"/>
              </a:rPr>
              <a:t>e </a:t>
            </a:r>
            <a:r>
              <a:rPr lang="pt-BR" sz="1100" b="0" i="1" u="none" strike="noStrike" cap="none">
                <a:solidFill>
                  <a:srgbClr val="434343"/>
                </a:solidFill>
                <a:latin typeface="Open Sans"/>
                <a:ea typeface="Open Sans"/>
                <a:cs typeface="Open Sans"/>
                <a:sym typeface="Open Sans"/>
              </a:rPr>
              <a:t>gradient boosting</a:t>
            </a:r>
            <a:r>
              <a:rPr lang="pt-BR" sz="1100" b="0" i="0" u="none" strike="noStrike" cap="none">
                <a:solidFill>
                  <a:srgbClr val="434343"/>
                </a:solidFill>
                <a:latin typeface="Open Sans"/>
                <a:ea typeface="Open Sans"/>
                <a:cs typeface="Open Sans"/>
                <a:sym typeface="Open Sans"/>
              </a:rPr>
              <a:t>, com a tentativa de melhorar a qualidade do modelo inicial.</a:t>
            </a:r>
            <a:endParaRPr sz="1100"/>
          </a:p>
          <a:p>
            <a:pPr marL="0" marR="0" lvl="0" indent="0" algn="l" rtl="0">
              <a:lnSpc>
                <a:spcPct val="100000"/>
              </a:lnSpc>
              <a:spcBef>
                <a:spcPts val="0"/>
              </a:spcBef>
              <a:spcAft>
                <a:spcPts val="0"/>
              </a:spcAft>
              <a:buNone/>
            </a:pPr>
            <a:endParaRPr sz="7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100"/>
          </a:p>
        </p:txBody>
      </p:sp>
      <p:sp>
        <p:nvSpPr>
          <p:cNvPr id="251" name="Google Shape;251;p27"/>
          <p:cNvSpPr txBox="1"/>
          <p:nvPr/>
        </p:nvSpPr>
        <p:spPr>
          <a:xfrm>
            <a:off x="2718067" y="62100"/>
            <a:ext cx="4968600" cy="534900"/>
          </a:xfrm>
          <a:prstGeom prst="rect">
            <a:avLst/>
          </a:prstGeom>
          <a:noFill/>
          <a:ln>
            <a:noFill/>
          </a:ln>
        </p:spPr>
        <p:txBody>
          <a:bodyPr spcFirstLastPara="1" wrap="square" lIns="68575" tIns="34275" rIns="68575" bIns="34275" anchor="ctr" anchorCtr="0">
            <a:normAutofit/>
          </a:bodyPr>
          <a:lstStyle/>
          <a:p>
            <a:pPr marL="0" marR="0" lvl="0" indent="0" algn="just" rtl="0">
              <a:lnSpc>
                <a:spcPct val="100000"/>
              </a:lnSpc>
              <a:spcBef>
                <a:spcPts val="0"/>
              </a:spcBef>
              <a:spcAft>
                <a:spcPts val="0"/>
              </a:spcAft>
              <a:buClr>
                <a:srgbClr val="000000"/>
              </a:buClr>
              <a:buSzPts val="1800"/>
              <a:buFont typeface="Arial"/>
              <a:buNone/>
            </a:pPr>
            <a:r>
              <a:rPr lang="pt-BR" sz="1800" b="0" i="0" u="none" strike="noStrike" cap="none">
                <a:solidFill>
                  <a:srgbClr val="434343"/>
                </a:solidFill>
                <a:latin typeface="Open Sans"/>
                <a:ea typeface="Open Sans"/>
                <a:cs typeface="Open Sans"/>
                <a:sym typeface="Open Sans"/>
              </a:rPr>
              <a:t>4. Metodologia </a:t>
            </a:r>
            <a:endParaRPr sz="1800" b="0" i="0" u="none" strike="noStrike" cap="none">
              <a:solidFill>
                <a:srgbClr val="02BAB1"/>
              </a:solidFill>
              <a:latin typeface="Poppins"/>
              <a:ea typeface="Poppins"/>
              <a:cs typeface="Poppins"/>
              <a:sym typeface="Poppins"/>
            </a:endParaRPr>
          </a:p>
        </p:txBody>
      </p:sp>
      <p:sp>
        <p:nvSpPr>
          <p:cNvPr id="252" name="Google Shape;252;p27"/>
          <p:cNvSpPr/>
          <p:nvPr/>
        </p:nvSpPr>
        <p:spPr>
          <a:xfrm>
            <a:off x="353240" y="4401275"/>
            <a:ext cx="1796400" cy="5703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Alterar a imagem, se desejar, de acordo com o contexto do trabalho</a:t>
            </a:r>
            <a:endParaRPr sz="800" b="0" i="0" u="none" strike="noStrike" cap="none">
              <a:solidFill>
                <a:schemeClr val="dk1"/>
              </a:solidFill>
              <a:latin typeface="Open Sans"/>
              <a:ea typeface="Open Sans"/>
              <a:cs typeface="Open Sans"/>
              <a:sym typeface="Open Sans"/>
            </a:endParaRPr>
          </a:p>
        </p:txBody>
      </p:sp>
      <p:sp>
        <p:nvSpPr>
          <p:cNvPr id="253" name="Google Shape;253;p27"/>
          <p:cNvSpPr/>
          <p:nvPr/>
        </p:nvSpPr>
        <p:spPr>
          <a:xfrm>
            <a:off x="6987395" y="172381"/>
            <a:ext cx="1397100" cy="380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de exemplo; alterar</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par>
                                <p:cTn id="8" presetID="10" presetClass="entr" presetSubtype="0" fill="hold" nodeType="withEffect">
                                  <p:stCondLst>
                                    <p:cond delay="0"/>
                                  </p:stCondLst>
                                  <p:childTnLst>
                                    <p:set>
                                      <p:cBhvr>
                                        <p:cTn id="9" dur="1" fill="hold">
                                          <p:stCondLst>
                                            <p:cond delay="0"/>
                                          </p:stCondLst>
                                        </p:cTn>
                                        <p:tgtEl>
                                          <p:spTgt spid="252"/>
                                        </p:tgtEl>
                                        <p:attrNameLst>
                                          <p:attrName>style.visibility</p:attrName>
                                        </p:attrNameLst>
                                      </p:cBhvr>
                                      <p:to>
                                        <p:strVal val="visible"/>
                                      </p:to>
                                    </p:set>
                                    <p:animEffect transition="in" filter="fade">
                                      <p:cBhvr>
                                        <p:cTn id="10"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8"/>
          <p:cNvSpPr/>
          <p:nvPr/>
        </p:nvSpPr>
        <p:spPr>
          <a:xfrm>
            <a:off x="-1" y="1774397"/>
            <a:ext cx="7410600" cy="13386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59" name="Google Shape;259;p28"/>
          <p:cNvSpPr/>
          <p:nvPr/>
        </p:nvSpPr>
        <p:spPr>
          <a:xfrm>
            <a:off x="208722" y="2201310"/>
            <a:ext cx="6923700" cy="4848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None/>
            </a:pPr>
            <a:r>
              <a:rPr lang="pt-BR" sz="2700" b="0" i="0" u="none" strike="noStrike" cap="none">
                <a:solidFill>
                  <a:srgbClr val="434343"/>
                </a:solidFill>
                <a:latin typeface="Open Sans"/>
                <a:ea typeface="Open Sans"/>
                <a:cs typeface="Open Sans"/>
                <a:sym typeface="Open Sans"/>
              </a:rPr>
              <a:t>5. Análise Exploratória</a:t>
            </a:r>
            <a:endParaRPr sz="1100" b="0" i="0" u="none" strike="noStrike" cap="none">
              <a:solidFill>
                <a:srgbClr val="000000"/>
              </a:solidFill>
              <a:latin typeface="Arial"/>
              <a:ea typeface="Arial"/>
              <a:cs typeface="Arial"/>
              <a:sym typeface="Arial"/>
            </a:endParaRPr>
          </a:p>
        </p:txBody>
      </p:sp>
      <p:sp>
        <p:nvSpPr>
          <p:cNvPr id="260" name="Google Shape;260;p28"/>
          <p:cNvSpPr/>
          <p:nvPr/>
        </p:nvSpPr>
        <p:spPr>
          <a:xfrm>
            <a:off x="0" y="-2"/>
            <a:ext cx="386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SLIDE DE TRANSIÇÃO (MANTER EM TODAS AS ENTREGAS)</a:t>
            </a:r>
            <a:endParaRPr sz="1100" b="1"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b="0" i="0" u="none" strike="noStrike" cap="none">
                <a:solidFill>
                  <a:srgbClr val="434343"/>
                </a:solidFill>
                <a:latin typeface="Open Sans"/>
                <a:ea typeface="Open Sans"/>
                <a:cs typeface="Open Sans"/>
                <a:sym typeface="Open Sans"/>
              </a:rPr>
              <a:t>5. Análise Exploratória</a:t>
            </a:r>
            <a:endParaRPr sz="1100" b="0" i="0" u="none" strike="noStrike" cap="none">
              <a:solidFill>
                <a:srgbClr val="000000"/>
              </a:solidFill>
              <a:latin typeface="Arial"/>
              <a:ea typeface="Arial"/>
              <a:cs typeface="Arial"/>
              <a:sym typeface="Arial"/>
            </a:endParaRPr>
          </a:p>
        </p:txBody>
      </p:sp>
      <p:sp>
        <p:nvSpPr>
          <p:cNvPr id="266" name="Google Shape;266;p29"/>
          <p:cNvSpPr/>
          <p:nvPr/>
        </p:nvSpPr>
        <p:spPr>
          <a:xfrm>
            <a:off x="5977996" y="331366"/>
            <a:ext cx="24063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Fluxo e dados de exemplo; alterar</a:t>
            </a:r>
            <a:endParaRPr sz="800" b="0" i="0" u="none" strike="noStrike" cap="none">
              <a:solidFill>
                <a:schemeClr val="dk1"/>
              </a:solidFill>
              <a:latin typeface="Open Sans"/>
              <a:ea typeface="Open Sans"/>
              <a:cs typeface="Open Sans"/>
              <a:sym typeface="Open Sans"/>
            </a:endParaRPr>
          </a:p>
        </p:txBody>
      </p:sp>
      <p:sp>
        <p:nvSpPr>
          <p:cNvPr id="267" name="Google Shape;267;p29"/>
          <p:cNvSpPr/>
          <p:nvPr/>
        </p:nvSpPr>
        <p:spPr>
          <a:xfrm>
            <a:off x="258151" y="1219925"/>
            <a:ext cx="7058025" cy="944404"/>
          </a:xfrm>
          <a:custGeom>
            <a:avLst/>
            <a:gdLst/>
            <a:ahLst/>
            <a:cxnLst/>
            <a:rect l="l" t="t" r="r" b="b"/>
            <a:pathLst>
              <a:path w="9410700" h="1259205" extrusionOk="0">
                <a:moveTo>
                  <a:pt x="8781288" y="0"/>
                </a:moveTo>
                <a:lnTo>
                  <a:pt x="8781288" y="314705"/>
                </a:lnTo>
                <a:lnTo>
                  <a:pt x="0" y="314705"/>
                </a:lnTo>
                <a:lnTo>
                  <a:pt x="0" y="944117"/>
                </a:lnTo>
                <a:lnTo>
                  <a:pt x="8781288" y="944117"/>
                </a:lnTo>
                <a:lnTo>
                  <a:pt x="8781288" y="1258824"/>
                </a:lnTo>
                <a:lnTo>
                  <a:pt x="9410700" y="629412"/>
                </a:lnTo>
                <a:lnTo>
                  <a:pt x="8781288" y="0"/>
                </a:lnTo>
                <a:close/>
              </a:path>
            </a:pathLst>
          </a:custGeom>
          <a:solidFill>
            <a:srgbClr val="43434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268" name="Google Shape;268;p29"/>
          <p:cNvSpPr/>
          <p:nvPr/>
        </p:nvSpPr>
        <p:spPr>
          <a:xfrm>
            <a:off x="1814225" y="1622261"/>
            <a:ext cx="5605463" cy="944404"/>
          </a:xfrm>
          <a:custGeom>
            <a:avLst/>
            <a:gdLst/>
            <a:ahLst/>
            <a:cxnLst/>
            <a:rect l="l" t="t" r="r" b="b"/>
            <a:pathLst>
              <a:path w="7473950" h="1259205" extrusionOk="0">
                <a:moveTo>
                  <a:pt x="6844283" y="0"/>
                </a:moveTo>
                <a:lnTo>
                  <a:pt x="6844283" y="314705"/>
                </a:lnTo>
                <a:lnTo>
                  <a:pt x="0" y="314705"/>
                </a:lnTo>
                <a:lnTo>
                  <a:pt x="0" y="944117"/>
                </a:lnTo>
                <a:lnTo>
                  <a:pt x="6844283" y="944117"/>
                </a:lnTo>
                <a:lnTo>
                  <a:pt x="6844283" y="1258824"/>
                </a:lnTo>
                <a:lnTo>
                  <a:pt x="7473696" y="629412"/>
                </a:lnTo>
                <a:lnTo>
                  <a:pt x="6844283" y="0"/>
                </a:lnTo>
                <a:close/>
              </a:path>
            </a:pathLst>
          </a:custGeom>
          <a:solidFill>
            <a:srgbClr val="6ADBD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269" name="Google Shape;269;p29"/>
          <p:cNvSpPr/>
          <p:nvPr/>
        </p:nvSpPr>
        <p:spPr>
          <a:xfrm>
            <a:off x="3278074" y="2046314"/>
            <a:ext cx="4248810" cy="944403"/>
          </a:xfrm>
          <a:custGeom>
            <a:avLst/>
            <a:gdLst/>
            <a:ahLst/>
            <a:cxnLst/>
            <a:rect l="l" t="t" r="r" b="b"/>
            <a:pathLst>
              <a:path w="5590540" h="1259204" extrusionOk="0">
                <a:moveTo>
                  <a:pt x="4960620" y="0"/>
                </a:moveTo>
                <a:lnTo>
                  <a:pt x="4960620" y="314706"/>
                </a:lnTo>
                <a:lnTo>
                  <a:pt x="0" y="314706"/>
                </a:lnTo>
                <a:lnTo>
                  <a:pt x="0" y="944117"/>
                </a:lnTo>
                <a:lnTo>
                  <a:pt x="4960620" y="944117"/>
                </a:lnTo>
                <a:lnTo>
                  <a:pt x="4960620" y="1258824"/>
                </a:lnTo>
                <a:lnTo>
                  <a:pt x="5590032" y="629412"/>
                </a:lnTo>
                <a:lnTo>
                  <a:pt x="4960620" y="0"/>
                </a:lnTo>
                <a:close/>
              </a:path>
            </a:pathLst>
          </a:custGeom>
          <a:solidFill>
            <a:srgbClr val="7E7E7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270" name="Google Shape;270;p29"/>
          <p:cNvSpPr/>
          <p:nvPr/>
        </p:nvSpPr>
        <p:spPr>
          <a:xfrm>
            <a:off x="4713015" y="2446364"/>
            <a:ext cx="2913697" cy="944403"/>
          </a:xfrm>
          <a:custGeom>
            <a:avLst/>
            <a:gdLst/>
            <a:ahLst/>
            <a:cxnLst/>
            <a:rect l="l" t="t" r="r" b="b"/>
            <a:pathLst>
              <a:path w="3884929" h="1259204" extrusionOk="0">
                <a:moveTo>
                  <a:pt x="3255264" y="0"/>
                </a:moveTo>
                <a:lnTo>
                  <a:pt x="3255264" y="314706"/>
                </a:lnTo>
                <a:lnTo>
                  <a:pt x="0" y="314706"/>
                </a:lnTo>
                <a:lnTo>
                  <a:pt x="0" y="944118"/>
                </a:lnTo>
                <a:lnTo>
                  <a:pt x="3255264" y="944118"/>
                </a:lnTo>
                <a:lnTo>
                  <a:pt x="3255264" y="1258824"/>
                </a:lnTo>
                <a:lnTo>
                  <a:pt x="3884676" y="629412"/>
                </a:lnTo>
                <a:lnTo>
                  <a:pt x="3255264" y="0"/>
                </a:lnTo>
                <a:close/>
              </a:path>
            </a:pathLst>
          </a:custGeom>
          <a:solidFill>
            <a:srgbClr val="02BAB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271" name="Google Shape;271;p29"/>
          <p:cNvSpPr txBox="1"/>
          <p:nvPr/>
        </p:nvSpPr>
        <p:spPr>
          <a:xfrm>
            <a:off x="788672" y="1509244"/>
            <a:ext cx="1539000" cy="349500"/>
          </a:xfrm>
          <a:prstGeom prst="rect">
            <a:avLst/>
          </a:prstGeom>
          <a:noFill/>
          <a:ln>
            <a:noFill/>
          </a:ln>
        </p:spPr>
        <p:txBody>
          <a:bodyPr spcFirstLastPara="1" wrap="square" lIns="0" tIns="10000" rIns="0" bIns="0" anchor="t" anchorCtr="0">
            <a:spAutoFit/>
          </a:bodyPr>
          <a:lstStyle/>
          <a:p>
            <a:pPr marL="12700" marR="0" lvl="0" indent="0" algn="l" rtl="0">
              <a:lnSpc>
                <a:spcPct val="118571"/>
              </a:lnSpc>
              <a:spcBef>
                <a:spcPts val="0"/>
              </a:spcBef>
              <a:spcAft>
                <a:spcPts val="0"/>
              </a:spcAft>
              <a:buClr>
                <a:srgbClr val="000000"/>
              </a:buClr>
              <a:buSzPts val="1100"/>
              <a:buFont typeface="Arial"/>
              <a:buNone/>
            </a:pPr>
            <a:r>
              <a:rPr lang="pt-BR" sz="1100" b="1" i="0" u="none" strike="noStrike" cap="none">
                <a:solidFill>
                  <a:srgbClr val="FFFFFF"/>
                </a:solidFill>
                <a:latin typeface="Open Sans"/>
                <a:ea typeface="Open Sans"/>
                <a:cs typeface="Open Sans"/>
                <a:sym typeface="Open Sans"/>
              </a:rPr>
              <a:t>Base inicial</a:t>
            </a:r>
            <a:endParaRPr sz="1100" b="0" i="0" u="none" strike="noStrike" cap="none">
              <a:solidFill>
                <a:schemeClr val="dk1"/>
              </a:solidFill>
              <a:latin typeface="Open Sans"/>
              <a:ea typeface="Open Sans"/>
              <a:cs typeface="Open Sans"/>
              <a:sym typeface="Open Sans"/>
            </a:endParaRPr>
          </a:p>
          <a:p>
            <a:pPr marL="12700" marR="0" lvl="0" indent="0" algn="l" rtl="0">
              <a:lnSpc>
                <a:spcPct val="118333"/>
              </a:lnSpc>
              <a:spcBef>
                <a:spcPts val="0"/>
              </a:spcBef>
              <a:spcAft>
                <a:spcPts val="0"/>
              </a:spcAft>
              <a:buClr>
                <a:srgbClr val="000000"/>
              </a:buClr>
              <a:buSzPts val="900"/>
              <a:buFont typeface="Arial"/>
              <a:buNone/>
            </a:pPr>
            <a:r>
              <a:rPr lang="pt-BR" sz="900" b="0" i="0" u="none" strike="noStrike" cap="none">
                <a:solidFill>
                  <a:srgbClr val="FFFFFF"/>
                </a:solidFill>
                <a:latin typeface="Open Sans"/>
                <a:ea typeface="Open Sans"/>
                <a:cs typeface="Open Sans"/>
                <a:sym typeface="Open Sans"/>
              </a:rPr>
              <a:t>94.520 clientes</a:t>
            </a:r>
            <a:endParaRPr sz="900" b="0" i="0" u="none" strike="noStrike" cap="none">
              <a:solidFill>
                <a:schemeClr val="dk1"/>
              </a:solidFill>
              <a:latin typeface="Open Sans"/>
              <a:ea typeface="Open Sans"/>
              <a:cs typeface="Open Sans"/>
              <a:sym typeface="Open Sans"/>
            </a:endParaRPr>
          </a:p>
        </p:txBody>
      </p:sp>
      <p:sp>
        <p:nvSpPr>
          <p:cNvPr id="272" name="Google Shape;272;p29"/>
          <p:cNvSpPr txBox="1"/>
          <p:nvPr/>
        </p:nvSpPr>
        <p:spPr>
          <a:xfrm>
            <a:off x="2344747" y="1911580"/>
            <a:ext cx="2169000" cy="349500"/>
          </a:xfrm>
          <a:prstGeom prst="rect">
            <a:avLst/>
          </a:prstGeom>
          <a:noFill/>
          <a:ln>
            <a:noFill/>
          </a:ln>
        </p:spPr>
        <p:txBody>
          <a:bodyPr spcFirstLastPara="1" wrap="square" lIns="0" tIns="10000" rIns="0" bIns="0" anchor="t" anchorCtr="0">
            <a:spAutoFit/>
          </a:bodyPr>
          <a:lstStyle/>
          <a:p>
            <a:pPr marL="12700" marR="0" lvl="0" indent="0" algn="l" rtl="0">
              <a:lnSpc>
                <a:spcPct val="118571"/>
              </a:lnSpc>
              <a:spcBef>
                <a:spcPts val="0"/>
              </a:spcBef>
              <a:spcAft>
                <a:spcPts val="0"/>
              </a:spcAft>
              <a:buClr>
                <a:srgbClr val="000000"/>
              </a:buClr>
              <a:buSzPts val="1100"/>
              <a:buFont typeface="Arial"/>
              <a:buNone/>
            </a:pPr>
            <a:r>
              <a:rPr lang="pt-BR" sz="1100" b="1" i="0" u="none" strike="noStrike" cap="none">
                <a:solidFill>
                  <a:srgbClr val="FFFFFF"/>
                </a:solidFill>
                <a:latin typeface="Open Sans"/>
                <a:ea typeface="Open Sans"/>
                <a:cs typeface="Open Sans"/>
                <a:sym typeface="Open Sans"/>
              </a:rPr>
              <a:t>Base após filtro de exclusão 1</a:t>
            </a:r>
            <a:endParaRPr sz="1100" b="0" i="0" u="none" strike="noStrike" cap="none">
              <a:solidFill>
                <a:schemeClr val="dk1"/>
              </a:solidFill>
              <a:latin typeface="Open Sans"/>
              <a:ea typeface="Open Sans"/>
              <a:cs typeface="Open Sans"/>
              <a:sym typeface="Open Sans"/>
            </a:endParaRPr>
          </a:p>
          <a:p>
            <a:pPr marL="12700" marR="0" lvl="0" indent="0" algn="l" rtl="0">
              <a:lnSpc>
                <a:spcPct val="118333"/>
              </a:lnSpc>
              <a:spcBef>
                <a:spcPts val="0"/>
              </a:spcBef>
              <a:spcAft>
                <a:spcPts val="0"/>
              </a:spcAft>
              <a:buClr>
                <a:srgbClr val="000000"/>
              </a:buClr>
              <a:buSzPts val="900"/>
              <a:buFont typeface="Arial"/>
              <a:buNone/>
            </a:pPr>
            <a:r>
              <a:rPr lang="pt-BR" sz="900" b="0" i="0" u="none" strike="noStrike" cap="none">
                <a:solidFill>
                  <a:srgbClr val="FFFFFF"/>
                </a:solidFill>
                <a:latin typeface="Open Sans"/>
                <a:ea typeface="Open Sans"/>
                <a:cs typeface="Open Sans"/>
                <a:sym typeface="Open Sans"/>
              </a:rPr>
              <a:t>92.350 clientes</a:t>
            </a:r>
            <a:endParaRPr sz="900" b="0" i="0" u="none" strike="noStrike" cap="none">
              <a:solidFill>
                <a:schemeClr val="dk1"/>
              </a:solidFill>
              <a:latin typeface="Open Sans"/>
              <a:ea typeface="Open Sans"/>
              <a:cs typeface="Open Sans"/>
              <a:sym typeface="Open Sans"/>
            </a:endParaRPr>
          </a:p>
        </p:txBody>
      </p:sp>
      <p:pic>
        <p:nvPicPr>
          <p:cNvPr id="273" name="Google Shape;273;p29"/>
          <p:cNvPicPr preferRelativeResize="0"/>
          <p:nvPr/>
        </p:nvPicPr>
        <p:blipFill rotWithShape="1">
          <a:blip r:embed="rId3">
            <a:alphaModFix/>
          </a:blip>
          <a:srcRect/>
          <a:stretch/>
        </p:blipFill>
        <p:spPr>
          <a:xfrm>
            <a:off x="1853042" y="1866063"/>
            <a:ext cx="459000" cy="459000"/>
          </a:xfrm>
          <a:prstGeom prst="rect">
            <a:avLst/>
          </a:prstGeom>
          <a:noFill/>
          <a:ln>
            <a:noFill/>
          </a:ln>
        </p:spPr>
      </p:pic>
      <p:sp>
        <p:nvSpPr>
          <p:cNvPr id="274" name="Google Shape;274;p29"/>
          <p:cNvSpPr txBox="1"/>
          <p:nvPr/>
        </p:nvSpPr>
        <p:spPr>
          <a:xfrm>
            <a:off x="3809059" y="2335633"/>
            <a:ext cx="2169000" cy="349500"/>
          </a:xfrm>
          <a:prstGeom prst="rect">
            <a:avLst/>
          </a:prstGeom>
          <a:noFill/>
          <a:ln>
            <a:noFill/>
          </a:ln>
        </p:spPr>
        <p:txBody>
          <a:bodyPr spcFirstLastPara="1" wrap="square" lIns="0" tIns="10000" rIns="0" bIns="0" anchor="t" anchorCtr="0">
            <a:spAutoFit/>
          </a:bodyPr>
          <a:lstStyle/>
          <a:p>
            <a:pPr marL="12700" marR="0" lvl="0" indent="0" algn="l" rtl="0">
              <a:lnSpc>
                <a:spcPct val="118571"/>
              </a:lnSpc>
              <a:spcBef>
                <a:spcPts val="0"/>
              </a:spcBef>
              <a:spcAft>
                <a:spcPts val="0"/>
              </a:spcAft>
              <a:buClr>
                <a:srgbClr val="000000"/>
              </a:buClr>
              <a:buSzPts val="1100"/>
              <a:buFont typeface="Arial"/>
              <a:buNone/>
            </a:pPr>
            <a:r>
              <a:rPr lang="pt-BR" sz="1100" b="1" i="0" u="none" strike="noStrike" cap="none">
                <a:solidFill>
                  <a:srgbClr val="FFFFFF"/>
                </a:solidFill>
                <a:latin typeface="Open Sans"/>
                <a:ea typeface="Open Sans"/>
                <a:cs typeface="Open Sans"/>
                <a:sym typeface="Open Sans"/>
              </a:rPr>
              <a:t>Base após filtro de exclusão 2</a:t>
            </a:r>
            <a:endParaRPr sz="1100" b="0" i="0" u="none" strike="noStrike" cap="none">
              <a:solidFill>
                <a:schemeClr val="dk1"/>
              </a:solidFill>
              <a:latin typeface="Open Sans"/>
              <a:ea typeface="Open Sans"/>
              <a:cs typeface="Open Sans"/>
              <a:sym typeface="Open Sans"/>
            </a:endParaRPr>
          </a:p>
          <a:p>
            <a:pPr marL="12700" marR="0" lvl="0" indent="0" algn="l" rtl="0">
              <a:lnSpc>
                <a:spcPct val="118333"/>
              </a:lnSpc>
              <a:spcBef>
                <a:spcPts val="0"/>
              </a:spcBef>
              <a:spcAft>
                <a:spcPts val="0"/>
              </a:spcAft>
              <a:buClr>
                <a:srgbClr val="000000"/>
              </a:buClr>
              <a:buSzPts val="900"/>
              <a:buFont typeface="Arial"/>
              <a:buNone/>
            </a:pPr>
            <a:r>
              <a:rPr lang="pt-BR" sz="900" b="0" i="0" u="none" strike="noStrike" cap="none">
                <a:solidFill>
                  <a:srgbClr val="FFFFFF"/>
                </a:solidFill>
                <a:latin typeface="Open Sans"/>
                <a:ea typeface="Open Sans"/>
                <a:cs typeface="Open Sans"/>
                <a:sym typeface="Open Sans"/>
              </a:rPr>
              <a:t>88.120 clientes</a:t>
            </a:r>
            <a:endParaRPr sz="900" b="0" i="0" u="none" strike="noStrike" cap="none">
              <a:solidFill>
                <a:schemeClr val="dk1"/>
              </a:solidFill>
              <a:latin typeface="Open Sans"/>
              <a:ea typeface="Open Sans"/>
              <a:cs typeface="Open Sans"/>
              <a:sym typeface="Open Sans"/>
            </a:endParaRPr>
          </a:p>
        </p:txBody>
      </p:sp>
      <p:sp>
        <p:nvSpPr>
          <p:cNvPr id="275" name="Google Shape;275;p29"/>
          <p:cNvSpPr txBox="1"/>
          <p:nvPr/>
        </p:nvSpPr>
        <p:spPr>
          <a:xfrm>
            <a:off x="5243536" y="2735682"/>
            <a:ext cx="2072700" cy="349500"/>
          </a:xfrm>
          <a:prstGeom prst="rect">
            <a:avLst/>
          </a:prstGeom>
          <a:noFill/>
          <a:ln>
            <a:noFill/>
          </a:ln>
        </p:spPr>
        <p:txBody>
          <a:bodyPr spcFirstLastPara="1" wrap="square" lIns="0" tIns="10000" rIns="0" bIns="0" anchor="t" anchorCtr="0">
            <a:spAutoFit/>
          </a:bodyPr>
          <a:lstStyle/>
          <a:p>
            <a:pPr marL="12700" marR="0" lvl="0" indent="0" algn="l" rtl="0">
              <a:lnSpc>
                <a:spcPct val="118571"/>
              </a:lnSpc>
              <a:spcBef>
                <a:spcPts val="0"/>
              </a:spcBef>
              <a:spcAft>
                <a:spcPts val="0"/>
              </a:spcAft>
              <a:buClr>
                <a:srgbClr val="000000"/>
              </a:buClr>
              <a:buSzPts val="1100"/>
              <a:buFont typeface="Arial"/>
              <a:buNone/>
            </a:pPr>
            <a:r>
              <a:rPr lang="pt-BR" sz="1100" b="1" i="0" u="none" strike="noStrike" cap="none">
                <a:solidFill>
                  <a:srgbClr val="FFFFFF"/>
                </a:solidFill>
                <a:latin typeface="Open Sans"/>
                <a:ea typeface="Open Sans"/>
                <a:cs typeface="Open Sans"/>
                <a:sym typeface="Open Sans"/>
              </a:rPr>
              <a:t>Base após filtro de exclusão 3</a:t>
            </a:r>
            <a:endParaRPr sz="1100" b="0" i="0" u="none" strike="noStrike" cap="none">
              <a:solidFill>
                <a:schemeClr val="dk1"/>
              </a:solidFill>
              <a:latin typeface="Open Sans"/>
              <a:ea typeface="Open Sans"/>
              <a:cs typeface="Open Sans"/>
              <a:sym typeface="Open Sans"/>
            </a:endParaRPr>
          </a:p>
          <a:p>
            <a:pPr marL="12700" marR="0" lvl="0" indent="0" algn="l" rtl="0">
              <a:lnSpc>
                <a:spcPct val="118333"/>
              </a:lnSpc>
              <a:spcBef>
                <a:spcPts val="0"/>
              </a:spcBef>
              <a:spcAft>
                <a:spcPts val="0"/>
              </a:spcAft>
              <a:buClr>
                <a:srgbClr val="000000"/>
              </a:buClr>
              <a:buSzPts val="900"/>
              <a:buFont typeface="Arial"/>
              <a:buNone/>
            </a:pPr>
            <a:r>
              <a:rPr lang="pt-BR" sz="900" b="0" i="0" u="none" strike="noStrike" cap="none">
                <a:solidFill>
                  <a:srgbClr val="FFFFFF"/>
                </a:solidFill>
                <a:latin typeface="Open Sans"/>
                <a:ea typeface="Open Sans"/>
                <a:cs typeface="Open Sans"/>
                <a:sym typeface="Open Sans"/>
              </a:rPr>
              <a:t>82.980 clientes</a:t>
            </a:r>
            <a:endParaRPr sz="900" b="0" i="0" u="none" strike="noStrike" cap="none">
              <a:solidFill>
                <a:schemeClr val="dk1"/>
              </a:solidFill>
              <a:latin typeface="Open Sans"/>
              <a:ea typeface="Open Sans"/>
              <a:cs typeface="Open Sans"/>
              <a:sym typeface="Open Sans"/>
            </a:endParaRPr>
          </a:p>
        </p:txBody>
      </p:sp>
      <p:sp>
        <p:nvSpPr>
          <p:cNvPr id="276" name="Google Shape;276;p29"/>
          <p:cNvSpPr txBox="1"/>
          <p:nvPr/>
        </p:nvSpPr>
        <p:spPr>
          <a:xfrm>
            <a:off x="258151" y="2057895"/>
            <a:ext cx="1257000" cy="979200"/>
          </a:xfrm>
          <a:prstGeom prst="rect">
            <a:avLst/>
          </a:prstGeom>
          <a:noFill/>
          <a:ln>
            <a:noFill/>
          </a:ln>
        </p:spPr>
        <p:txBody>
          <a:bodyPr spcFirstLastPara="1" wrap="square" lIns="0" tIns="9525" rIns="0" bIns="0" anchor="t" anchorCtr="0">
            <a:spAutoFit/>
          </a:bodyPr>
          <a:lstStyle/>
          <a:p>
            <a:pPr marL="0" marR="0" lvl="0" indent="0" algn="l" rtl="0">
              <a:lnSpc>
                <a:spcPct val="100000"/>
              </a:lnSpc>
              <a:spcBef>
                <a:spcPts val="0"/>
              </a:spcBef>
              <a:spcAft>
                <a:spcPts val="0"/>
              </a:spcAft>
              <a:buNone/>
            </a:pPr>
            <a:r>
              <a:rPr lang="pt-BR" sz="900" b="0" i="0" u="none" strike="noStrike" cap="none">
                <a:solidFill>
                  <a:srgbClr val="434343"/>
                </a:solidFill>
                <a:latin typeface="Open Sans"/>
                <a:ea typeface="Open Sans"/>
                <a:cs typeface="Open Sans"/>
                <a:sym typeface="Open Sans"/>
              </a:rPr>
              <a:t>Usuários com assinatura ativa há pelo menos 6 meses em mar/24 e que que visualizaram ao menos um conteúdo nos 30 dias anteriores.</a:t>
            </a:r>
            <a:endParaRPr sz="1100"/>
          </a:p>
        </p:txBody>
      </p:sp>
      <p:pic>
        <p:nvPicPr>
          <p:cNvPr id="277" name="Google Shape;277;p29"/>
          <p:cNvPicPr preferRelativeResize="0"/>
          <p:nvPr/>
        </p:nvPicPr>
        <p:blipFill rotWithShape="1">
          <a:blip r:embed="rId3">
            <a:alphaModFix/>
          </a:blip>
          <a:srcRect/>
          <a:stretch/>
        </p:blipFill>
        <p:spPr>
          <a:xfrm>
            <a:off x="3317354" y="2291577"/>
            <a:ext cx="459000" cy="459000"/>
          </a:xfrm>
          <a:prstGeom prst="rect">
            <a:avLst/>
          </a:prstGeom>
          <a:noFill/>
          <a:ln>
            <a:noFill/>
          </a:ln>
        </p:spPr>
      </p:pic>
      <p:pic>
        <p:nvPicPr>
          <p:cNvPr id="278" name="Google Shape;278;p29"/>
          <p:cNvPicPr preferRelativeResize="0"/>
          <p:nvPr/>
        </p:nvPicPr>
        <p:blipFill rotWithShape="1">
          <a:blip r:embed="rId3">
            <a:alphaModFix/>
          </a:blip>
          <a:srcRect/>
          <a:stretch/>
        </p:blipFill>
        <p:spPr>
          <a:xfrm>
            <a:off x="4751832" y="2688207"/>
            <a:ext cx="459000" cy="459000"/>
          </a:xfrm>
          <a:prstGeom prst="rect">
            <a:avLst/>
          </a:prstGeom>
          <a:noFill/>
          <a:ln>
            <a:noFill/>
          </a:ln>
        </p:spPr>
      </p:pic>
      <p:sp>
        <p:nvSpPr>
          <p:cNvPr id="279" name="Google Shape;279;p29"/>
          <p:cNvSpPr/>
          <p:nvPr/>
        </p:nvSpPr>
        <p:spPr>
          <a:xfrm>
            <a:off x="7768877" y="2621678"/>
            <a:ext cx="1135800" cy="597900"/>
          </a:xfrm>
          <a:prstGeom prst="rect">
            <a:avLst/>
          </a:prstGeom>
          <a:solidFill>
            <a:srgbClr val="0B9F5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1" i="0" u="none" strike="noStrike" cap="none">
                <a:solidFill>
                  <a:schemeClr val="lt1"/>
                </a:solidFill>
                <a:latin typeface="Open Sans"/>
                <a:ea typeface="Open Sans"/>
                <a:cs typeface="Open Sans"/>
                <a:sym typeface="Open Sans"/>
              </a:rPr>
              <a:t>Base final</a:t>
            </a:r>
            <a:endParaRPr sz="1100"/>
          </a:p>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chemeClr val="lt1"/>
                </a:solidFill>
                <a:latin typeface="Open Sans"/>
                <a:ea typeface="Open Sans"/>
                <a:cs typeface="Open Sans"/>
                <a:sym typeface="Open Sans"/>
              </a:rPr>
              <a:t>82.980 clientes</a:t>
            </a:r>
            <a:endParaRPr sz="1100" b="0" i="0" u="none" strike="noStrike" cap="none">
              <a:solidFill>
                <a:schemeClr val="lt1"/>
              </a:solidFill>
              <a:latin typeface="Open Sans"/>
              <a:ea typeface="Open Sans"/>
              <a:cs typeface="Open Sans"/>
              <a:sym typeface="Open Sans"/>
            </a:endParaRPr>
          </a:p>
        </p:txBody>
      </p:sp>
      <p:sp>
        <p:nvSpPr>
          <p:cNvPr id="280" name="Google Shape;280;p29"/>
          <p:cNvSpPr txBox="1"/>
          <p:nvPr/>
        </p:nvSpPr>
        <p:spPr>
          <a:xfrm>
            <a:off x="1814225" y="2458457"/>
            <a:ext cx="1257000" cy="702300"/>
          </a:xfrm>
          <a:prstGeom prst="rect">
            <a:avLst/>
          </a:prstGeom>
          <a:noFill/>
          <a:ln>
            <a:noFill/>
          </a:ln>
        </p:spPr>
        <p:txBody>
          <a:bodyPr spcFirstLastPara="1" wrap="square" lIns="0" tIns="9525" rIns="0" bIns="0" anchor="t" anchorCtr="0">
            <a:spAutoFit/>
          </a:bodyPr>
          <a:lstStyle/>
          <a:p>
            <a:pPr marL="0" marR="0" lvl="0" indent="0" algn="l" rtl="0">
              <a:lnSpc>
                <a:spcPct val="100000"/>
              </a:lnSpc>
              <a:spcBef>
                <a:spcPts val="0"/>
              </a:spcBef>
              <a:spcAft>
                <a:spcPts val="0"/>
              </a:spcAft>
              <a:buNone/>
            </a:pPr>
            <a:r>
              <a:rPr lang="pt-BR" sz="900" b="0" i="0" u="none" strike="noStrike" cap="none">
                <a:solidFill>
                  <a:srgbClr val="434343"/>
                </a:solidFill>
                <a:latin typeface="Open Sans"/>
                <a:ea typeface="Open Sans"/>
                <a:cs typeface="Open Sans"/>
                <a:sym typeface="Open Sans"/>
              </a:rPr>
              <a:t>Excluindo usuários com histórico de fraude ou uso</a:t>
            </a:r>
            <a:endParaRPr sz="1100"/>
          </a:p>
          <a:p>
            <a:pPr marL="0" marR="0" lvl="0" indent="0" algn="l" rtl="0">
              <a:lnSpc>
                <a:spcPct val="100000"/>
              </a:lnSpc>
              <a:spcBef>
                <a:spcPts val="0"/>
              </a:spcBef>
              <a:spcAft>
                <a:spcPts val="0"/>
              </a:spcAft>
              <a:buNone/>
            </a:pPr>
            <a:r>
              <a:rPr lang="pt-BR" sz="900" b="0" i="0" u="none" strike="noStrike" cap="none">
                <a:solidFill>
                  <a:srgbClr val="434343"/>
                </a:solidFill>
                <a:latin typeface="Open Sans"/>
                <a:ea typeface="Open Sans"/>
                <a:cs typeface="Open Sans"/>
                <a:sym typeface="Open Sans"/>
              </a:rPr>
              <a:t>indevido do serviço.</a:t>
            </a:r>
            <a:endParaRPr sz="1100"/>
          </a:p>
          <a:p>
            <a:pPr marL="0" marR="0" lvl="0" indent="0" algn="l" rtl="0">
              <a:lnSpc>
                <a:spcPct val="100000"/>
              </a:lnSpc>
              <a:spcBef>
                <a:spcPts val="0"/>
              </a:spcBef>
              <a:spcAft>
                <a:spcPts val="0"/>
              </a:spcAft>
              <a:buNone/>
            </a:pPr>
            <a:endParaRPr sz="900" b="0" i="0" u="none" strike="noStrike" cap="none">
              <a:solidFill>
                <a:srgbClr val="434343"/>
              </a:solidFill>
              <a:latin typeface="Open Sans"/>
              <a:ea typeface="Open Sans"/>
              <a:cs typeface="Open Sans"/>
              <a:sym typeface="Open Sans"/>
            </a:endParaRPr>
          </a:p>
        </p:txBody>
      </p:sp>
      <p:sp>
        <p:nvSpPr>
          <p:cNvPr id="281" name="Google Shape;281;p29"/>
          <p:cNvSpPr txBox="1"/>
          <p:nvPr/>
        </p:nvSpPr>
        <p:spPr>
          <a:xfrm>
            <a:off x="3330295" y="2879495"/>
            <a:ext cx="1175700" cy="702300"/>
          </a:xfrm>
          <a:prstGeom prst="rect">
            <a:avLst/>
          </a:prstGeom>
          <a:noFill/>
          <a:ln>
            <a:noFill/>
          </a:ln>
        </p:spPr>
        <p:txBody>
          <a:bodyPr spcFirstLastPara="1" wrap="square" lIns="0" tIns="9525" rIns="0" bIns="0" anchor="t" anchorCtr="0">
            <a:spAutoFit/>
          </a:bodyPr>
          <a:lstStyle/>
          <a:p>
            <a:pPr marL="0" marR="0" lvl="0" indent="0" algn="l" rtl="0">
              <a:lnSpc>
                <a:spcPct val="100000"/>
              </a:lnSpc>
              <a:spcBef>
                <a:spcPts val="0"/>
              </a:spcBef>
              <a:spcAft>
                <a:spcPts val="0"/>
              </a:spcAft>
              <a:buNone/>
            </a:pPr>
            <a:r>
              <a:rPr lang="pt-BR" sz="900" b="0" i="0" u="none" strike="noStrike" cap="none">
                <a:solidFill>
                  <a:srgbClr val="434343"/>
                </a:solidFill>
                <a:latin typeface="Open Sans"/>
                <a:ea typeface="Open Sans"/>
                <a:cs typeface="Open Sans"/>
                <a:sym typeface="Open Sans"/>
              </a:rPr>
              <a:t>Excluindo usuários que cancelaram assinatura e reativaram nos 60 dias anteriores a mar/24.</a:t>
            </a:r>
            <a:endParaRPr sz="1100"/>
          </a:p>
        </p:txBody>
      </p:sp>
      <p:sp>
        <p:nvSpPr>
          <p:cNvPr id="282" name="Google Shape;282;p29"/>
          <p:cNvSpPr txBox="1"/>
          <p:nvPr/>
        </p:nvSpPr>
        <p:spPr>
          <a:xfrm>
            <a:off x="4713015" y="3278555"/>
            <a:ext cx="1175700" cy="702300"/>
          </a:xfrm>
          <a:prstGeom prst="rect">
            <a:avLst/>
          </a:prstGeom>
          <a:noFill/>
          <a:ln>
            <a:noFill/>
          </a:ln>
        </p:spPr>
        <p:txBody>
          <a:bodyPr spcFirstLastPara="1" wrap="square" lIns="0" tIns="9525" rIns="0" bIns="0" anchor="t" anchorCtr="0">
            <a:spAutoFit/>
          </a:bodyPr>
          <a:lstStyle/>
          <a:p>
            <a:pPr marL="0" marR="0" lvl="0" indent="0" algn="l" rtl="0">
              <a:lnSpc>
                <a:spcPct val="100000"/>
              </a:lnSpc>
              <a:spcBef>
                <a:spcPts val="0"/>
              </a:spcBef>
              <a:spcAft>
                <a:spcPts val="0"/>
              </a:spcAft>
              <a:buNone/>
            </a:pPr>
            <a:r>
              <a:rPr lang="pt-BR" sz="900" b="0" i="0" u="none" strike="noStrike" cap="none">
                <a:solidFill>
                  <a:srgbClr val="434343"/>
                </a:solidFill>
                <a:latin typeface="Open Sans"/>
                <a:ea typeface="Open Sans"/>
                <a:cs typeface="Open Sans"/>
                <a:sym typeface="Open Sans"/>
              </a:rPr>
              <a:t>Excluindo usuários inadimplentes em mar/24 que ainda não tiveram sua assinatura cortada.</a:t>
            </a:r>
            <a:endParaRPr sz="1100"/>
          </a:p>
        </p:txBody>
      </p:sp>
      <p:pic>
        <p:nvPicPr>
          <p:cNvPr id="283" name="Google Shape;283;p29" descr="Banco de dados com preenchimento sólido"/>
          <p:cNvPicPr preferRelativeResize="0"/>
          <p:nvPr/>
        </p:nvPicPr>
        <p:blipFill rotWithShape="1">
          <a:blip r:embed="rId4">
            <a:alphaModFix/>
          </a:blip>
          <a:srcRect/>
          <a:stretch/>
        </p:blipFill>
        <p:spPr>
          <a:xfrm>
            <a:off x="333815" y="1502139"/>
            <a:ext cx="379194" cy="379194"/>
          </a:xfrm>
          <a:prstGeom prst="rect">
            <a:avLst/>
          </a:prstGeom>
          <a:noFill/>
          <a:ln>
            <a:noFill/>
          </a:ln>
        </p:spPr>
      </p:pic>
      <p:pic>
        <p:nvPicPr>
          <p:cNvPr id="284" name="Google Shape;284;p29" descr="Banco de dados com preenchimento sólido"/>
          <p:cNvPicPr preferRelativeResize="0"/>
          <p:nvPr/>
        </p:nvPicPr>
        <p:blipFill rotWithShape="1">
          <a:blip r:embed="rId5">
            <a:alphaModFix/>
          </a:blip>
          <a:srcRect/>
          <a:stretch/>
        </p:blipFill>
        <p:spPr>
          <a:xfrm>
            <a:off x="8065892" y="2019078"/>
            <a:ext cx="541775" cy="541775"/>
          </a:xfrm>
          <a:prstGeom prst="rect">
            <a:avLst/>
          </a:prstGeom>
          <a:noFill/>
          <a:ln>
            <a:noFill/>
          </a:ln>
        </p:spPr>
      </p:pic>
      <p:sp>
        <p:nvSpPr>
          <p:cNvPr id="285" name="Google Shape;285;p29"/>
          <p:cNvSpPr/>
          <p:nvPr/>
        </p:nvSpPr>
        <p:spPr>
          <a:xfrm>
            <a:off x="333815" y="3978495"/>
            <a:ext cx="2630700" cy="597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Caso haja necessidade de remoção de registros inconsistentes, duplicados etc., mencionar neste momento</a:t>
            </a:r>
            <a:endParaRPr sz="800" b="0" i="0" u="none" strike="noStrike" cap="none">
              <a:solidFill>
                <a:schemeClr val="dk1"/>
              </a:solidFill>
              <a:latin typeface="Open Sans"/>
              <a:ea typeface="Open Sans"/>
              <a:cs typeface="Open Sans"/>
              <a:sym typeface="Open Sans"/>
            </a:endParaRPr>
          </a:p>
        </p:txBody>
      </p:sp>
      <p:sp>
        <p:nvSpPr>
          <p:cNvPr id="286" name="Google Shape;286;p29"/>
          <p:cNvSpPr/>
          <p:nvPr/>
        </p:nvSpPr>
        <p:spPr>
          <a:xfrm>
            <a:off x="0" y="790979"/>
            <a:ext cx="5557500" cy="2907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270000" tIns="34275" rIns="68575" bIns="34275" anchor="ctr" anchorCtr="0">
            <a:noAutofit/>
          </a:bodyPr>
          <a:lstStyle/>
          <a:p>
            <a:pPr marL="0" marR="0" lvl="0" indent="0" algn="l" rtl="0">
              <a:lnSpc>
                <a:spcPct val="100000"/>
              </a:lnSpc>
              <a:spcBef>
                <a:spcPts val="0"/>
              </a:spcBef>
              <a:spcAft>
                <a:spcPts val="0"/>
              </a:spcAft>
              <a:buClr>
                <a:schemeClr val="lt1"/>
              </a:buClr>
              <a:buSzPts val="1400"/>
              <a:buFont typeface="Calibri"/>
              <a:buNone/>
            </a:pPr>
            <a:r>
              <a:rPr lang="pt-BR" sz="1200" b="1" i="0" u="none" strike="noStrike" cap="none">
                <a:solidFill>
                  <a:srgbClr val="434343"/>
                </a:solidFill>
                <a:latin typeface="Open Sans"/>
                <a:ea typeface="Open Sans"/>
                <a:cs typeface="Open Sans"/>
                <a:sym typeface="Open Sans"/>
              </a:rPr>
              <a:t>Volumetria da base de dados</a:t>
            </a:r>
            <a:endParaRPr sz="1100"/>
          </a:p>
        </p:txBody>
      </p:sp>
      <p:sp>
        <p:nvSpPr>
          <p:cNvPr id="287" name="Google Shape;287;p29"/>
          <p:cNvSpPr/>
          <p:nvPr/>
        </p:nvSpPr>
        <p:spPr>
          <a:xfrm>
            <a:off x="7768877" y="3531319"/>
            <a:ext cx="1135800" cy="597900"/>
          </a:xfrm>
          <a:prstGeom prst="rect">
            <a:avLst/>
          </a:prstGeom>
          <a:solidFill>
            <a:srgbClr val="CC4638"/>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chemeClr val="lt1"/>
                </a:solidFill>
                <a:latin typeface="Open Sans"/>
                <a:ea typeface="Open Sans"/>
                <a:cs typeface="Open Sans"/>
                <a:sym typeface="Open Sans"/>
              </a:rPr>
              <a:t>6.631 (8,0%) </a:t>
            </a:r>
            <a:r>
              <a:rPr lang="pt-BR" sz="1100" b="0" i="0" u="none" strike="noStrike" cap="none">
                <a:solidFill>
                  <a:schemeClr val="lt1"/>
                </a:solidFill>
                <a:latin typeface="Open Sans"/>
                <a:ea typeface="Open Sans"/>
                <a:cs typeface="Open Sans"/>
                <a:sym typeface="Open Sans"/>
              </a:rPr>
              <a:t>cancelaram o serviço</a:t>
            </a:r>
            <a:endParaRPr sz="1100" b="0" i="0" u="none" strike="noStrike" cap="none">
              <a:solidFill>
                <a:schemeClr val="lt1"/>
              </a:solidFill>
              <a:latin typeface="Open Sans"/>
              <a:ea typeface="Open Sans"/>
              <a:cs typeface="Open Sans"/>
              <a:sym typeface="Open Sans"/>
            </a:endParaRPr>
          </a:p>
        </p:txBody>
      </p:sp>
      <p:cxnSp>
        <p:nvCxnSpPr>
          <p:cNvPr id="288" name="Google Shape;288;p29"/>
          <p:cNvCxnSpPr/>
          <p:nvPr/>
        </p:nvCxnSpPr>
        <p:spPr>
          <a:xfrm>
            <a:off x="8336780" y="3285025"/>
            <a:ext cx="0" cy="194700"/>
          </a:xfrm>
          <a:prstGeom prst="straightConnector1">
            <a:avLst/>
          </a:prstGeom>
          <a:noFill/>
          <a:ln w="28575"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500"/>
                                        <p:tgtEl>
                                          <p:spTgt spid="285"/>
                                        </p:tgtEl>
                                      </p:cBhvr>
                                    </p:animEffect>
                                  </p:childTnLst>
                                </p:cTn>
                              </p:par>
                              <p:par>
                                <p:cTn id="8" presetID="10" presetClass="entr" presetSubtype="0" fill="hold" nodeType="withEffect">
                                  <p:stCondLst>
                                    <p:cond delay="0"/>
                                  </p:stCondLst>
                                  <p:childTnLst>
                                    <p:set>
                                      <p:cBhvr>
                                        <p:cTn id="9" dur="1" fill="hold">
                                          <p:stCondLst>
                                            <p:cond delay="0"/>
                                          </p:stCondLst>
                                        </p:cTn>
                                        <p:tgtEl>
                                          <p:spTgt spid="266"/>
                                        </p:tgtEl>
                                        <p:attrNameLst>
                                          <p:attrName>style.visibility</p:attrName>
                                        </p:attrNameLst>
                                      </p:cBhvr>
                                      <p:to>
                                        <p:strVal val="visible"/>
                                      </p:to>
                                    </p:set>
                                    <p:animEffect transition="in" filter="fade">
                                      <p:cBhvr>
                                        <p:cTn id="10"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0"/>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b="0" i="0" u="none" strike="noStrike" cap="none">
                <a:solidFill>
                  <a:srgbClr val="434343"/>
                </a:solidFill>
                <a:latin typeface="Open Sans"/>
                <a:ea typeface="Open Sans"/>
                <a:cs typeface="Open Sans"/>
                <a:sym typeface="Open Sans"/>
              </a:rPr>
              <a:t>5. Análise Exploratória</a:t>
            </a:r>
            <a:endParaRPr sz="1100" b="0" i="0" u="none" strike="noStrike" cap="none">
              <a:solidFill>
                <a:srgbClr val="000000"/>
              </a:solidFill>
              <a:latin typeface="Arial"/>
              <a:ea typeface="Arial"/>
              <a:cs typeface="Arial"/>
              <a:sym typeface="Arial"/>
            </a:endParaRPr>
          </a:p>
        </p:txBody>
      </p:sp>
      <p:pic>
        <p:nvPicPr>
          <p:cNvPr id="294" name="Google Shape;294;p30"/>
          <p:cNvPicPr preferRelativeResize="0"/>
          <p:nvPr/>
        </p:nvPicPr>
        <p:blipFill rotWithShape="1">
          <a:blip r:embed="rId3">
            <a:alphaModFix/>
          </a:blip>
          <a:srcRect/>
          <a:stretch/>
        </p:blipFill>
        <p:spPr>
          <a:xfrm>
            <a:off x="1290553" y="1711002"/>
            <a:ext cx="2753700" cy="1711500"/>
          </a:xfrm>
          <a:prstGeom prst="rect">
            <a:avLst/>
          </a:prstGeom>
          <a:noFill/>
          <a:ln>
            <a:noFill/>
          </a:ln>
        </p:spPr>
      </p:pic>
      <p:sp>
        <p:nvSpPr>
          <p:cNvPr id="295" name="Google Shape;295;p30"/>
          <p:cNvSpPr/>
          <p:nvPr/>
        </p:nvSpPr>
        <p:spPr>
          <a:xfrm>
            <a:off x="1426417" y="1415272"/>
            <a:ext cx="2484000" cy="230700"/>
          </a:xfrm>
          <a:prstGeom prst="rect">
            <a:avLst/>
          </a:prstGeom>
          <a:noFill/>
          <a:ln>
            <a:noFill/>
          </a:ln>
        </p:spPr>
        <p:txBody>
          <a:bodyPr spcFirstLastPara="1" wrap="square" lIns="68575" tIns="34275" rIns="68575" bIns="34275" anchor="t" anchorCtr="0">
            <a:noAutofit/>
          </a:bodyPr>
          <a:lstStyle/>
          <a:p>
            <a:pPr marL="0" marR="0" lvl="1" indent="0" algn="ctr" rtl="0">
              <a:lnSpc>
                <a:spcPct val="100000"/>
              </a:lnSpc>
              <a:spcBef>
                <a:spcPts val="0"/>
              </a:spcBef>
              <a:spcAft>
                <a:spcPts val="0"/>
              </a:spcAft>
              <a:buNone/>
            </a:pPr>
            <a:r>
              <a:rPr lang="pt-BR" sz="1100" b="1" i="0" u="none" strike="noStrike" cap="none">
                <a:solidFill>
                  <a:srgbClr val="434343"/>
                </a:solidFill>
                <a:latin typeface="Open Sans"/>
                <a:ea typeface="Open Sans"/>
                <a:cs typeface="Open Sans"/>
                <a:sym typeface="Open Sans"/>
              </a:rPr>
              <a:t>Gráfico de distribuição</a:t>
            </a:r>
            <a:endParaRPr sz="1100" b="1" i="0" u="none" strike="noStrike" cap="none">
              <a:solidFill>
                <a:srgbClr val="434343"/>
              </a:solidFill>
              <a:latin typeface="Open Sans"/>
              <a:ea typeface="Open Sans"/>
              <a:cs typeface="Open Sans"/>
              <a:sym typeface="Open Sans"/>
            </a:endParaRPr>
          </a:p>
        </p:txBody>
      </p:sp>
      <p:graphicFrame>
        <p:nvGraphicFramePr>
          <p:cNvPr id="296" name="Google Shape;296;p30"/>
          <p:cNvGraphicFramePr/>
          <p:nvPr/>
        </p:nvGraphicFramePr>
        <p:xfrm>
          <a:off x="4606406" y="1673704"/>
          <a:ext cx="3348000" cy="1349960"/>
        </p:xfrm>
        <a:graphic>
          <a:graphicData uri="http://schemas.openxmlformats.org/drawingml/2006/table">
            <a:tbl>
              <a:tblPr firstRow="1" bandRow="1">
                <a:noFill/>
                <a:tableStyleId>{FF339A03-ACF4-4A0F-870E-1E541A6972BA}</a:tableStyleId>
              </a:tblPr>
              <a:tblGrid>
                <a:gridCol w="1566000">
                  <a:extLst>
                    <a:ext uri="{9D8B030D-6E8A-4147-A177-3AD203B41FA5}">
                      <a16:colId xmlns:a16="http://schemas.microsoft.com/office/drawing/2014/main" val="20000"/>
                    </a:ext>
                  </a:extLst>
                </a:gridCol>
                <a:gridCol w="891000">
                  <a:extLst>
                    <a:ext uri="{9D8B030D-6E8A-4147-A177-3AD203B41FA5}">
                      <a16:colId xmlns:a16="http://schemas.microsoft.com/office/drawing/2014/main" val="20001"/>
                    </a:ext>
                  </a:extLst>
                </a:gridCol>
                <a:gridCol w="891000">
                  <a:extLst>
                    <a:ext uri="{9D8B030D-6E8A-4147-A177-3AD203B41FA5}">
                      <a16:colId xmlns:a16="http://schemas.microsoft.com/office/drawing/2014/main" val="20002"/>
                    </a:ext>
                  </a:extLst>
                </a:gridCol>
              </a:tblGrid>
              <a:tr h="405000">
                <a:tc>
                  <a:txBody>
                    <a:bodyPr/>
                    <a:lstStyle/>
                    <a:p>
                      <a:pPr marL="0" marR="0" lvl="0" indent="0" algn="l" rtl="0">
                        <a:lnSpc>
                          <a:spcPct val="100000"/>
                        </a:lnSpc>
                        <a:spcBef>
                          <a:spcPts val="0"/>
                        </a:spcBef>
                        <a:spcAft>
                          <a:spcPts val="0"/>
                        </a:spcAft>
                        <a:buNone/>
                      </a:pPr>
                      <a:r>
                        <a:rPr lang="pt-BR" sz="1100" u="none" strike="noStrike" cap="none">
                          <a:solidFill>
                            <a:schemeClr val="lt1"/>
                          </a:solidFill>
                          <a:latin typeface="Open Sans"/>
                          <a:ea typeface="Open Sans"/>
                          <a:cs typeface="Open Sans"/>
                          <a:sym typeface="Open Sans"/>
                        </a:rPr>
                        <a:t>Tendência da qtde. semanal de acessos</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tc>
                  <a:txBody>
                    <a:bodyPr/>
                    <a:lstStyle/>
                    <a:p>
                      <a:pPr marL="0" marR="0" lvl="0" indent="0" algn="ctr" rtl="0">
                        <a:lnSpc>
                          <a:spcPct val="100000"/>
                        </a:lnSpc>
                        <a:spcBef>
                          <a:spcPts val="0"/>
                        </a:spcBef>
                        <a:spcAft>
                          <a:spcPts val="0"/>
                        </a:spcAft>
                        <a:buNone/>
                      </a:pPr>
                      <a:r>
                        <a:rPr lang="pt-BR" sz="1100" u="none" strike="noStrike" cap="none">
                          <a:solidFill>
                            <a:schemeClr val="lt1"/>
                          </a:solidFill>
                          <a:latin typeface="Open Sans"/>
                          <a:ea typeface="Open Sans"/>
                          <a:cs typeface="Open Sans"/>
                          <a:sym typeface="Open Sans"/>
                        </a:rPr>
                        <a:t>Freq.</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tc>
                  <a:txBody>
                    <a:bodyPr/>
                    <a:lstStyle/>
                    <a:p>
                      <a:pPr marL="0" marR="0" lvl="0" indent="0" algn="ctr" rtl="0">
                        <a:lnSpc>
                          <a:spcPct val="100000"/>
                        </a:lnSpc>
                        <a:spcBef>
                          <a:spcPts val="0"/>
                        </a:spcBef>
                        <a:spcAft>
                          <a:spcPts val="0"/>
                        </a:spcAft>
                        <a:buNone/>
                      </a:pPr>
                      <a:r>
                        <a:rPr lang="pt-BR" sz="1100" u="none" strike="noStrike" cap="none">
                          <a:solidFill>
                            <a:schemeClr val="lt1"/>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extLst>
                  <a:ext uri="{0D108BD9-81ED-4DB2-BD59-A6C34878D82A}">
                    <a16:rowId xmlns:a16="http://schemas.microsoft.com/office/drawing/2014/main" val="10000"/>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Aumentando</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13.820</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16,7%</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Constante</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43.930</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52,9%</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Caindo</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25.230</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30,4%</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extLst>
                  <a:ext uri="{0D108BD9-81ED-4DB2-BD59-A6C34878D82A}">
                    <a16:rowId xmlns:a16="http://schemas.microsoft.com/office/drawing/2014/main" val="10003"/>
                  </a:ext>
                </a:extLst>
              </a:tr>
              <a:tr h="216000">
                <a:tc>
                  <a:txBody>
                    <a:bodyPr/>
                    <a:lstStyle/>
                    <a:p>
                      <a:pPr marL="0" marR="0" lvl="0" indent="0" algn="l" rtl="0">
                        <a:lnSpc>
                          <a:spcPct val="100000"/>
                        </a:lnSpc>
                        <a:spcBef>
                          <a:spcPts val="0"/>
                        </a:spcBef>
                        <a:spcAft>
                          <a:spcPts val="0"/>
                        </a:spcAft>
                        <a:buNone/>
                      </a:pPr>
                      <a:r>
                        <a:rPr lang="pt-BR" sz="1100" b="1" u="none" strike="noStrike" cap="none">
                          <a:solidFill>
                            <a:srgbClr val="434343"/>
                          </a:solidFill>
                          <a:latin typeface="Open Sans"/>
                          <a:ea typeface="Open Sans"/>
                          <a:cs typeface="Open Sans"/>
                          <a:sym typeface="Open Sans"/>
                        </a:rPr>
                        <a:t>Total</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2BAB1"/>
                      </a:solidFill>
                      <a:prstDash val="solid"/>
                      <a:round/>
                      <a:headEnd type="none" w="sm" len="sm"/>
                      <a:tailEnd type="none" w="sm" len="sm"/>
                    </a:lnT>
                    <a:lnB w="12700" cap="flat" cmpd="sng">
                      <a:solidFill>
                        <a:srgbClr val="02BAB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b="1" u="none" strike="noStrike" cap="none">
                          <a:solidFill>
                            <a:srgbClr val="434343"/>
                          </a:solidFill>
                          <a:latin typeface="Open Sans"/>
                          <a:ea typeface="Open Sans"/>
                          <a:cs typeface="Open Sans"/>
                          <a:sym typeface="Open Sans"/>
                        </a:rPr>
                        <a:t>82.980</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2BAB1"/>
                      </a:solidFill>
                      <a:prstDash val="solid"/>
                      <a:round/>
                      <a:headEnd type="none" w="sm" len="sm"/>
                      <a:tailEnd type="none" w="sm" len="sm"/>
                    </a:lnT>
                    <a:lnB w="12700" cap="flat" cmpd="sng">
                      <a:solidFill>
                        <a:srgbClr val="02BAB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b="1" u="none" strike="noStrike" cap="none">
                          <a:solidFill>
                            <a:srgbClr val="434343"/>
                          </a:solidFill>
                          <a:latin typeface="Open Sans"/>
                          <a:ea typeface="Open Sans"/>
                          <a:cs typeface="Open Sans"/>
                          <a:sym typeface="Open Sans"/>
                        </a:rPr>
                        <a:t>100%</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02BAB1"/>
                      </a:solidFill>
                      <a:prstDash val="solid"/>
                      <a:round/>
                      <a:headEnd type="none" w="sm" len="sm"/>
                      <a:tailEnd type="none" w="sm" len="sm"/>
                    </a:lnT>
                    <a:lnB w="12700" cap="flat" cmpd="sng">
                      <a:solidFill>
                        <a:srgbClr val="02BAB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97" name="Google Shape;297;p30"/>
          <p:cNvSpPr/>
          <p:nvPr/>
        </p:nvSpPr>
        <p:spPr>
          <a:xfrm>
            <a:off x="6385704" y="331365"/>
            <a:ext cx="1998600" cy="4128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Dados de exemplo para variável qualitativa; alterar</a:t>
            </a:r>
            <a:endParaRPr sz="800" b="0" i="0" u="none" strike="noStrike" cap="none">
              <a:solidFill>
                <a:schemeClr val="dk1"/>
              </a:solidFill>
              <a:latin typeface="Open Sans"/>
              <a:ea typeface="Open Sans"/>
              <a:cs typeface="Open Sans"/>
              <a:sym typeface="Open Sans"/>
            </a:endParaRPr>
          </a:p>
        </p:txBody>
      </p:sp>
      <p:sp>
        <p:nvSpPr>
          <p:cNvPr id="298" name="Google Shape;298;p30"/>
          <p:cNvSpPr/>
          <p:nvPr/>
        </p:nvSpPr>
        <p:spPr>
          <a:xfrm>
            <a:off x="727816" y="3758442"/>
            <a:ext cx="7688400" cy="682200"/>
          </a:xfrm>
          <a:prstGeom prst="rect">
            <a:avLst/>
          </a:prstGeom>
          <a:solidFill>
            <a:srgbClr val="02BAB1">
              <a:alpha val="14900"/>
            </a:srgbClr>
          </a:solidFill>
          <a:ln>
            <a:noFill/>
          </a:ln>
        </p:spPr>
        <p:txBody>
          <a:bodyPr spcFirstLastPara="1" wrap="square" lIns="135000" tIns="34275" rIns="135000"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A maior parte dos clientes vem mantendo um volume constante de acessos ao longo das semanas (52,9%).</a:t>
            </a:r>
            <a:endParaRPr sz="1100"/>
          </a:p>
          <a:p>
            <a:pPr marL="0" marR="0" lvl="0" indent="0" algn="ctr"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Entretanto, muitos clientes vêm reduzindo o seu volume de acessos (30,4%), o que pode representar</a:t>
            </a:r>
            <a:endParaRPr sz="1100"/>
          </a:p>
          <a:p>
            <a:pPr marL="0" marR="0" lvl="0" indent="0" algn="ctr"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risco aumentado de cancelamento futuro.</a:t>
            </a:r>
            <a:endParaRPr sz="1100"/>
          </a:p>
        </p:txBody>
      </p:sp>
      <p:sp>
        <p:nvSpPr>
          <p:cNvPr id="299" name="Google Shape;299;p30"/>
          <p:cNvSpPr/>
          <p:nvPr/>
        </p:nvSpPr>
        <p:spPr>
          <a:xfrm>
            <a:off x="0" y="790979"/>
            <a:ext cx="5557500" cy="2907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270000" tIns="34275" rIns="68575" bIns="34275" anchor="ctr" anchorCtr="0">
            <a:noAutofit/>
          </a:bodyPr>
          <a:lstStyle/>
          <a:p>
            <a:pPr marL="0" marR="0" lvl="0" indent="0" algn="l" rtl="0">
              <a:lnSpc>
                <a:spcPct val="100000"/>
              </a:lnSpc>
              <a:spcBef>
                <a:spcPts val="0"/>
              </a:spcBef>
              <a:spcAft>
                <a:spcPts val="0"/>
              </a:spcAft>
              <a:buClr>
                <a:schemeClr val="lt1"/>
              </a:buClr>
              <a:buSzPts val="1400"/>
              <a:buFont typeface="Calibri"/>
              <a:buNone/>
            </a:pPr>
            <a:r>
              <a:rPr lang="pt-BR" sz="1200" b="1" i="0" u="none" strike="noStrike" cap="none">
                <a:solidFill>
                  <a:srgbClr val="434343"/>
                </a:solidFill>
                <a:latin typeface="Open Sans"/>
                <a:ea typeface="Open Sans"/>
                <a:cs typeface="Open Sans"/>
                <a:sym typeface="Open Sans"/>
              </a:rPr>
              <a:t>Tendência da qtde. semanal de acessos</a:t>
            </a:r>
            <a:endParaRPr sz="1100"/>
          </a:p>
        </p:txBody>
      </p:sp>
      <p:sp>
        <p:nvSpPr>
          <p:cNvPr id="300" name="Google Shape;300;p30"/>
          <p:cNvSpPr/>
          <p:nvPr/>
        </p:nvSpPr>
        <p:spPr>
          <a:xfrm>
            <a:off x="5240547" y="3253181"/>
            <a:ext cx="3175500" cy="4128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Sempre inserir comentários com a interpretação das análises exibidas nesta seção</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500"/>
                                        <p:tgtEl>
                                          <p:spTgt spid="297"/>
                                        </p:tgtEl>
                                      </p:cBhvr>
                                    </p:animEffect>
                                  </p:childTnLst>
                                </p:cTn>
                              </p:par>
                              <p:par>
                                <p:cTn id="8" presetID="10" presetClass="entr" presetSubtype="0" fill="hold" nodeType="withEffect">
                                  <p:stCondLst>
                                    <p:cond delay="0"/>
                                  </p:stCondLst>
                                  <p:childTnLst>
                                    <p:set>
                                      <p:cBhvr>
                                        <p:cTn id="9" dur="1" fill="hold">
                                          <p:stCondLst>
                                            <p:cond delay="0"/>
                                          </p:stCondLst>
                                        </p:cTn>
                                        <p:tgtEl>
                                          <p:spTgt spid="300"/>
                                        </p:tgtEl>
                                        <p:attrNameLst>
                                          <p:attrName>style.visibility</p:attrName>
                                        </p:attrNameLst>
                                      </p:cBhvr>
                                      <p:to>
                                        <p:strVal val="visible"/>
                                      </p:to>
                                    </p:set>
                                    <p:animEffect transition="in" filter="fade">
                                      <p:cBhvr>
                                        <p:cTn id="10"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b="0" i="0" u="none" strike="noStrike" cap="none">
                <a:solidFill>
                  <a:srgbClr val="434343"/>
                </a:solidFill>
                <a:latin typeface="Open Sans"/>
                <a:ea typeface="Open Sans"/>
                <a:cs typeface="Open Sans"/>
                <a:sym typeface="Open Sans"/>
              </a:rPr>
              <a:t>5. Análise Exploratória</a:t>
            </a:r>
            <a:endParaRPr sz="1100" b="0" i="0" u="none" strike="noStrike" cap="none">
              <a:solidFill>
                <a:srgbClr val="000000"/>
              </a:solidFill>
              <a:latin typeface="Arial"/>
              <a:ea typeface="Arial"/>
              <a:cs typeface="Arial"/>
              <a:sym typeface="Arial"/>
            </a:endParaRPr>
          </a:p>
        </p:txBody>
      </p:sp>
      <p:sp>
        <p:nvSpPr>
          <p:cNvPr id="306" name="Google Shape;306;p31"/>
          <p:cNvSpPr/>
          <p:nvPr/>
        </p:nvSpPr>
        <p:spPr>
          <a:xfrm>
            <a:off x="6385704" y="331365"/>
            <a:ext cx="1998600" cy="4128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Dados de exemplo para variável quantitativa; alterar</a:t>
            </a:r>
            <a:endParaRPr sz="800" b="0" i="0" u="none" strike="noStrike" cap="none">
              <a:solidFill>
                <a:schemeClr val="dk1"/>
              </a:solidFill>
              <a:latin typeface="Open Sans"/>
              <a:ea typeface="Open Sans"/>
              <a:cs typeface="Open Sans"/>
              <a:sym typeface="Open Sans"/>
            </a:endParaRPr>
          </a:p>
        </p:txBody>
      </p:sp>
      <p:pic>
        <p:nvPicPr>
          <p:cNvPr id="307" name="Google Shape;307;p31" descr="Gráfico, Gráfico de caixa estreita&#10;&#10;Descrição gerada automaticamente"/>
          <p:cNvPicPr preferRelativeResize="0"/>
          <p:nvPr/>
        </p:nvPicPr>
        <p:blipFill rotWithShape="1">
          <a:blip r:embed="rId3">
            <a:alphaModFix/>
          </a:blip>
          <a:srcRect/>
          <a:stretch/>
        </p:blipFill>
        <p:spPr>
          <a:xfrm>
            <a:off x="1133087" y="1379487"/>
            <a:ext cx="4290045" cy="2127891"/>
          </a:xfrm>
          <a:prstGeom prst="rect">
            <a:avLst/>
          </a:prstGeom>
          <a:noFill/>
          <a:ln>
            <a:noFill/>
          </a:ln>
        </p:spPr>
      </p:pic>
      <p:graphicFrame>
        <p:nvGraphicFramePr>
          <p:cNvPr id="308" name="Google Shape;308;p31"/>
          <p:cNvGraphicFramePr/>
          <p:nvPr/>
        </p:nvGraphicFramePr>
        <p:xfrm>
          <a:off x="5910151" y="1522879"/>
          <a:ext cx="2160000" cy="1687440"/>
        </p:xfrm>
        <a:graphic>
          <a:graphicData uri="http://schemas.openxmlformats.org/drawingml/2006/table">
            <a:tbl>
              <a:tblPr firstRow="1" bandRow="1">
                <a:noFill/>
                <a:tableStyleId>{FF339A03-ACF4-4A0F-870E-1E541A6972BA}</a:tableStyleId>
              </a:tblPr>
              <a:tblGrid>
                <a:gridCol w="1350000">
                  <a:extLst>
                    <a:ext uri="{9D8B030D-6E8A-4147-A177-3AD203B41FA5}">
                      <a16:colId xmlns:a16="http://schemas.microsoft.com/office/drawing/2014/main" val="20000"/>
                    </a:ext>
                  </a:extLst>
                </a:gridCol>
                <a:gridCol w="810000">
                  <a:extLst>
                    <a:ext uri="{9D8B030D-6E8A-4147-A177-3AD203B41FA5}">
                      <a16:colId xmlns:a16="http://schemas.microsoft.com/office/drawing/2014/main" val="20001"/>
                    </a:ext>
                  </a:extLst>
                </a:gridCol>
              </a:tblGrid>
              <a:tr h="270000">
                <a:tc>
                  <a:txBody>
                    <a:bodyPr/>
                    <a:lstStyle/>
                    <a:p>
                      <a:pPr marL="0" marR="0" lvl="0" indent="0" algn="l" rtl="0">
                        <a:lnSpc>
                          <a:spcPct val="100000"/>
                        </a:lnSpc>
                        <a:spcBef>
                          <a:spcPts val="0"/>
                        </a:spcBef>
                        <a:spcAft>
                          <a:spcPts val="0"/>
                        </a:spcAft>
                        <a:buNone/>
                      </a:pPr>
                      <a:r>
                        <a:rPr lang="pt-BR" sz="1100" u="none" strike="noStrike" cap="none">
                          <a:solidFill>
                            <a:schemeClr val="lt1"/>
                          </a:solidFill>
                          <a:latin typeface="Open Sans"/>
                          <a:ea typeface="Open Sans"/>
                          <a:cs typeface="Open Sans"/>
                          <a:sym typeface="Open Sans"/>
                        </a:rPr>
                        <a:t>Medida resumo</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tc>
                  <a:txBody>
                    <a:bodyPr/>
                    <a:lstStyle/>
                    <a:p>
                      <a:pPr marL="0" marR="0" lvl="0" indent="0" algn="ctr" rtl="0">
                        <a:lnSpc>
                          <a:spcPct val="100000"/>
                        </a:lnSpc>
                        <a:spcBef>
                          <a:spcPts val="0"/>
                        </a:spcBef>
                        <a:spcAft>
                          <a:spcPts val="0"/>
                        </a:spcAft>
                        <a:buNone/>
                      </a:pPr>
                      <a:r>
                        <a:rPr lang="pt-BR" sz="1100" u="none" strike="noStrike" cap="none">
                          <a:solidFill>
                            <a:schemeClr val="lt1"/>
                          </a:solidFill>
                          <a:latin typeface="Open Sans"/>
                          <a:ea typeface="Open Sans"/>
                          <a:cs typeface="Open Sans"/>
                          <a:sym typeface="Open Sans"/>
                        </a:rPr>
                        <a:t>Valor</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extLst>
                  <a:ext uri="{0D108BD9-81ED-4DB2-BD59-A6C34878D82A}">
                    <a16:rowId xmlns:a16="http://schemas.microsoft.com/office/drawing/2014/main" val="10000"/>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Mínimo</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0</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1º Quartil</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2,3</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Mediana</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5,9</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Média</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8,5</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3º Quartil</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12,0</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Máximo</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70,7</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09" name="Google Shape;309;p31"/>
          <p:cNvSpPr/>
          <p:nvPr/>
        </p:nvSpPr>
        <p:spPr>
          <a:xfrm>
            <a:off x="727816" y="3758442"/>
            <a:ext cx="7688400" cy="682200"/>
          </a:xfrm>
          <a:prstGeom prst="rect">
            <a:avLst/>
          </a:prstGeom>
          <a:solidFill>
            <a:srgbClr val="02BAB1">
              <a:alpha val="14900"/>
            </a:srgbClr>
          </a:solidFill>
          <a:ln>
            <a:noFill/>
          </a:ln>
        </p:spPr>
        <p:txBody>
          <a:bodyPr spcFirstLastPara="1" wrap="square" lIns="135000" tIns="34275" rIns="135000"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A distribuição do total de horas de visualização no último mês é bastante assimétrica à direita, ou seja,</a:t>
            </a:r>
            <a:endParaRPr sz="1100"/>
          </a:p>
          <a:p>
            <a:pPr marL="0" marR="0" lvl="0" indent="0" algn="ctr"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há uma alta concentração de usuários com baixos volumes de horas visualizadas, e poucos usuários</a:t>
            </a:r>
            <a:endParaRPr sz="1100"/>
          </a:p>
          <a:p>
            <a:pPr marL="0" marR="0" lvl="0" indent="0" algn="ctr"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com uso intenso do serviço de </a:t>
            </a:r>
            <a:r>
              <a:rPr lang="pt-BR" sz="1100" b="0" i="1" u="none" strike="noStrike" cap="none">
                <a:solidFill>
                  <a:srgbClr val="434343"/>
                </a:solidFill>
                <a:latin typeface="Open Sans"/>
                <a:ea typeface="Open Sans"/>
                <a:cs typeface="Open Sans"/>
                <a:sym typeface="Open Sans"/>
              </a:rPr>
              <a:t>streaming.</a:t>
            </a:r>
            <a:endParaRPr sz="1100"/>
          </a:p>
        </p:txBody>
      </p:sp>
      <p:sp>
        <p:nvSpPr>
          <p:cNvPr id="310" name="Google Shape;310;p31"/>
          <p:cNvSpPr/>
          <p:nvPr/>
        </p:nvSpPr>
        <p:spPr>
          <a:xfrm>
            <a:off x="0" y="790979"/>
            <a:ext cx="5557500" cy="2907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270000" tIns="34275" rIns="68575" bIns="34275" anchor="ctr" anchorCtr="0">
            <a:noAutofit/>
          </a:bodyPr>
          <a:lstStyle/>
          <a:p>
            <a:pPr marL="0" marR="0" lvl="0" indent="0" algn="l" rtl="0">
              <a:lnSpc>
                <a:spcPct val="100000"/>
              </a:lnSpc>
              <a:spcBef>
                <a:spcPts val="100"/>
              </a:spcBef>
              <a:spcAft>
                <a:spcPts val="0"/>
              </a:spcAft>
              <a:buNone/>
            </a:pPr>
            <a:r>
              <a:rPr lang="pt-BR" sz="1200" b="1" i="0" u="none" strike="noStrike" cap="none">
                <a:solidFill>
                  <a:srgbClr val="434343"/>
                </a:solidFill>
                <a:latin typeface="Open Sans"/>
                <a:ea typeface="Open Sans"/>
                <a:cs typeface="Open Sans"/>
                <a:sym typeface="Open Sans"/>
              </a:rPr>
              <a:t>Total de horas de visualização no último mês</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5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2"/>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b="0" i="0" u="none" strike="noStrike" cap="none">
                <a:solidFill>
                  <a:srgbClr val="434343"/>
                </a:solidFill>
                <a:latin typeface="Open Sans"/>
                <a:ea typeface="Open Sans"/>
                <a:cs typeface="Open Sans"/>
                <a:sym typeface="Open Sans"/>
              </a:rPr>
              <a:t>5. Análise Exploratória</a:t>
            </a:r>
            <a:endParaRPr sz="1100" b="0" i="0" u="none" strike="noStrike" cap="none">
              <a:solidFill>
                <a:srgbClr val="000000"/>
              </a:solidFill>
              <a:latin typeface="Arial"/>
              <a:ea typeface="Arial"/>
              <a:cs typeface="Arial"/>
              <a:sym typeface="Arial"/>
            </a:endParaRPr>
          </a:p>
        </p:txBody>
      </p:sp>
      <p:sp>
        <p:nvSpPr>
          <p:cNvPr id="316" name="Google Shape;316;p32"/>
          <p:cNvSpPr/>
          <p:nvPr/>
        </p:nvSpPr>
        <p:spPr>
          <a:xfrm>
            <a:off x="0" y="790979"/>
            <a:ext cx="5557500" cy="2907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270000" tIns="34275" rIns="68575" bIns="34275" anchor="ctr" anchorCtr="0">
            <a:noAutofit/>
          </a:bodyPr>
          <a:lstStyle/>
          <a:p>
            <a:pPr marL="0" marR="0" lvl="0" indent="0" algn="l" rtl="0">
              <a:lnSpc>
                <a:spcPct val="100000"/>
              </a:lnSpc>
              <a:spcBef>
                <a:spcPts val="100"/>
              </a:spcBef>
              <a:spcAft>
                <a:spcPts val="0"/>
              </a:spcAft>
              <a:buNone/>
            </a:pPr>
            <a:r>
              <a:rPr lang="pt-BR" sz="1200" b="1" i="0" u="none" strike="noStrike" cap="none">
                <a:solidFill>
                  <a:srgbClr val="434343"/>
                </a:solidFill>
                <a:latin typeface="Open Sans"/>
                <a:ea typeface="Open Sans"/>
                <a:cs typeface="Open Sans"/>
                <a:sym typeface="Open Sans"/>
              </a:rPr>
              <a:t>Total de horas de visualização no último mês vs. cancelamento</a:t>
            </a:r>
            <a:endParaRPr sz="1100"/>
          </a:p>
        </p:txBody>
      </p:sp>
      <p:sp>
        <p:nvSpPr>
          <p:cNvPr id="317" name="Google Shape;317;p32"/>
          <p:cNvSpPr/>
          <p:nvPr/>
        </p:nvSpPr>
        <p:spPr>
          <a:xfrm>
            <a:off x="6146321" y="331365"/>
            <a:ext cx="2238000" cy="5976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Dados de exemplo para variável explicativa quantitativa versus resposta binária; alterar</a:t>
            </a:r>
            <a:endParaRPr sz="800" b="0" i="0" u="none" strike="noStrike" cap="none">
              <a:solidFill>
                <a:schemeClr val="dk1"/>
              </a:solidFill>
              <a:latin typeface="Open Sans"/>
              <a:ea typeface="Open Sans"/>
              <a:cs typeface="Open Sans"/>
              <a:sym typeface="Open Sans"/>
            </a:endParaRPr>
          </a:p>
        </p:txBody>
      </p:sp>
      <p:graphicFrame>
        <p:nvGraphicFramePr>
          <p:cNvPr id="318" name="Google Shape;318;p32"/>
          <p:cNvGraphicFramePr/>
          <p:nvPr/>
        </p:nvGraphicFramePr>
        <p:xfrm>
          <a:off x="4816755" y="1522879"/>
          <a:ext cx="3564000" cy="1821320"/>
        </p:xfrm>
        <a:graphic>
          <a:graphicData uri="http://schemas.openxmlformats.org/drawingml/2006/table">
            <a:tbl>
              <a:tblPr firstRow="1" bandRow="1">
                <a:noFill/>
                <a:tableStyleId>{FF339A03-ACF4-4A0F-870E-1E541A6972BA}</a:tableStyleId>
              </a:tblPr>
              <a:tblGrid>
                <a:gridCol w="1350000">
                  <a:extLst>
                    <a:ext uri="{9D8B030D-6E8A-4147-A177-3AD203B41FA5}">
                      <a16:colId xmlns:a16="http://schemas.microsoft.com/office/drawing/2014/main" val="20000"/>
                    </a:ext>
                  </a:extLst>
                </a:gridCol>
                <a:gridCol w="1107000">
                  <a:extLst>
                    <a:ext uri="{9D8B030D-6E8A-4147-A177-3AD203B41FA5}">
                      <a16:colId xmlns:a16="http://schemas.microsoft.com/office/drawing/2014/main" val="20001"/>
                    </a:ext>
                  </a:extLst>
                </a:gridCol>
                <a:gridCol w="1107000">
                  <a:extLst>
                    <a:ext uri="{9D8B030D-6E8A-4147-A177-3AD203B41FA5}">
                      <a16:colId xmlns:a16="http://schemas.microsoft.com/office/drawing/2014/main" val="20002"/>
                    </a:ext>
                  </a:extLst>
                </a:gridCol>
              </a:tblGrid>
              <a:tr h="270000">
                <a:tc>
                  <a:txBody>
                    <a:bodyPr/>
                    <a:lstStyle/>
                    <a:p>
                      <a:pPr marL="0" marR="0" lvl="0" indent="0" algn="l" rtl="0">
                        <a:lnSpc>
                          <a:spcPct val="100000"/>
                        </a:lnSpc>
                        <a:spcBef>
                          <a:spcPts val="0"/>
                        </a:spcBef>
                        <a:spcAft>
                          <a:spcPts val="0"/>
                        </a:spcAft>
                        <a:buNone/>
                      </a:pPr>
                      <a:r>
                        <a:rPr lang="pt-BR" sz="1100" u="none" strike="noStrike" cap="none">
                          <a:solidFill>
                            <a:schemeClr val="lt1"/>
                          </a:solidFill>
                          <a:latin typeface="Open Sans"/>
                          <a:ea typeface="Open Sans"/>
                          <a:cs typeface="Open Sans"/>
                          <a:sym typeface="Open Sans"/>
                        </a:rPr>
                        <a:t>Medida resumo</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tc>
                  <a:txBody>
                    <a:bodyPr/>
                    <a:lstStyle/>
                    <a:p>
                      <a:pPr marL="0" marR="0" lvl="0" indent="0" algn="ctr" rtl="0">
                        <a:lnSpc>
                          <a:spcPct val="100000"/>
                        </a:lnSpc>
                        <a:spcBef>
                          <a:spcPts val="0"/>
                        </a:spcBef>
                        <a:spcAft>
                          <a:spcPts val="0"/>
                        </a:spcAft>
                        <a:buNone/>
                      </a:pPr>
                      <a:r>
                        <a:rPr lang="pt-BR" sz="1100" u="none" strike="noStrike" cap="none">
                          <a:solidFill>
                            <a:schemeClr val="lt1"/>
                          </a:solidFill>
                          <a:latin typeface="Open Sans"/>
                          <a:ea typeface="Open Sans"/>
                          <a:cs typeface="Open Sans"/>
                          <a:sym typeface="Open Sans"/>
                        </a:rPr>
                        <a:t>Entre quem cancela</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tc>
                  <a:txBody>
                    <a:bodyPr/>
                    <a:lstStyle/>
                    <a:p>
                      <a:pPr marL="0" marR="0" lvl="0" indent="0" algn="ctr" rtl="0">
                        <a:lnSpc>
                          <a:spcPct val="100000"/>
                        </a:lnSpc>
                        <a:spcBef>
                          <a:spcPts val="0"/>
                        </a:spcBef>
                        <a:spcAft>
                          <a:spcPts val="0"/>
                        </a:spcAft>
                        <a:buNone/>
                      </a:pPr>
                      <a:r>
                        <a:rPr lang="pt-BR" sz="1100" u="none" strike="noStrike" cap="none">
                          <a:solidFill>
                            <a:schemeClr val="lt1"/>
                          </a:solidFill>
                          <a:latin typeface="Open Sans"/>
                          <a:ea typeface="Open Sans"/>
                          <a:cs typeface="Open Sans"/>
                          <a:sym typeface="Open Sans"/>
                        </a:rPr>
                        <a:t>Entre quem não cancela</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extLst>
                  <a:ext uri="{0D108BD9-81ED-4DB2-BD59-A6C34878D82A}">
                    <a16:rowId xmlns:a16="http://schemas.microsoft.com/office/drawing/2014/main" val="10000"/>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Mínimo</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0</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0</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1º Quartil</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1,7</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2,7</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Mediana</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3,7</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7,3</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Média</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5,3</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9,6</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3º Quartil</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6,6</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13,8</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16000">
                <a:tc>
                  <a:txBody>
                    <a:bodyPr/>
                    <a:lstStyle/>
                    <a:p>
                      <a:pPr marL="0" marR="0" lvl="0" indent="0" algn="l"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Máximo</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70,7</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1100" u="none" strike="noStrike" cap="none">
                          <a:solidFill>
                            <a:srgbClr val="434343"/>
                          </a:solidFill>
                          <a:latin typeface="Open Sans"/>
                          <a:ea typeface="Open Sans"/>
                          <a:cs typeface="Open Sans"/>
                          <a:sym typeface="Open Sans"/>
                        </a:rPr>
                        <a:t>55,4</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19" name="Google Shape;319;p32"/>
          <p:cNvSpPr/>
          <p:nvPr/>
        </p:nvSpPr>
        <p:spPr>
          <a:xfrm>
            <a:off x="727816" y="3758442"/>
            <a:ext cx="7688400" cy="682200"/>
          </a:xfrm>
          <a:prstGeom prst="rect">
            <a:avLst/>
          </a:prstGeom>
          <a:solidFill>
            <a:srgbClr val="02BAB1">
              <a:alpha val="14900"/>
            </a:srgbClr>
          </a:solidFill>
          <a:ln>
            <a:noFill/>
          </a:ln>
        </p:spPr>
        <p:txBody>
          <a:bodyPr spcFirstLastPara="1" wrap="square" lIns="135000" tIns="34275" rIns="135000"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De forma exploratória, nota-se que usuários que cancelaram o serviço de </a:t>
            </a:r>
            <a:r>
              <a:rPr lang="pt-BR" sz="1100" b="0" i="1" u="none" strike="noStrike" cap="none">
                <a:solidFill>
                  <a:srgbClr val="434343"/>
                </a:solidFill>
                <a:latin typeface="Open Sans"/>
                <a:ea typeface="Open Sans"/>
                <a:cs typeface="Open Sans"/>
                <a:sym typeface="Open Sans"/>
              </a:rPr>
              <a:t>streaming</a:t>
            </a:r>
            <a:endParaRPr sz="1100" b="0" i="0" u="none" strike="noStrike" cap="none">
              <a:solidFill>
                <a:srgbClr val="434343"/>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nos três meses seguintes (abril a junho/24) tendiam a apresentar menores volumes de horas de visualização</a:t>
            </a:r>
            <a:endParaRPr sz="1100"/>
          </a:p>
          <a:p>
            <a:pPr marL="0" marR="0" lvl="0" indent="0" algn="ctr"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de conteúdos no último mês (março/24).</a:t>
            </a:r>
            <a:endParaRPr sz="1100"/>
          </a:p>
        </p:txBody>
      </p:sp>
      <p:pic>
        <p:nvPicPr>
          <p:cNvPr id="320" name="Google Shape;320;p32" descr="Gráfico, Gráfico de caixa estreita&#10;&#10;Descrição gerada automaticamente"/>
          <p:cNvPicPr preferRelativeResize="0"/>
          <p:nvPr/>
        </p:nvPicPr>
        <p:blipFill rotWithShape="1">
          <a:blip r:embed="rId3">
            <a:alphaModFix/>
          </a:blip>
          <a:srcRect/>
          <a:stretch/>
        </p:blipFill>
        <p:spPr>
          <a:xfrm>
            <a:off x="783779" y="1392426"/>
            <a:ext cx="3485376" cy="21278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5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p:nvPr/>
        </p:nvSpPr>
        <p:spPr>
          <a:xfrm>
            <a:off x="-1" y="1774397"/>
            <a:ext cx="7410600" cy="13386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326" name="Google Shape;326;p33"/>
          <p:cNvSpPr/>
          <p:nvPr/>
        </p:nvSpPr>
        <p:spPr>
          <a:xfrm>
            <a:off x="208722" y="2201310"/>
            <a:ext cx="6923700" cy="4848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None/>
            </a:pPr>
            <a:r>
              <a:rPr lang="pt-BR" sz="2700">
                <a:solidFill>
                  <a:srgbClr val="434343"/>
                </a:solidFill>
                <a:latin typeface="Open Sans"/>
                <a:ea typeface="Open Sans"/>
                <a:cs typeface="Open Sans"/>
                <a:sym typeface="Open Sans"/>
              </a:rPr>
              <a:t>6</a:t>
            </a:r>
            <a:r>
              <a:rPr lang="pt-BR" sz="2700" b="0" i="0" u="none" strike="noStrike" cap="none">
                <a:solidFill>
                  <a:srgbClr val="434343"/>
                </a:solidFill>
                <a:latin typeface="Open Sans"/>
                <a:ea typeface="Open Sans"/>
                <a:cs typeface="Open Sans"/>
                <a:sym typeface="Open Sans"/>
              </a:rPr>
              <a:t>. Modelagem com </a:t>
            </a:r>
            <a:r>
              <a:rPr lang="pt-BR" sz="2700" b="0" i="1" u="none" strike="noStrike" cap="none">
                <a:solidFill>
                  <a:srgbClr val="434343"/>
                </a:solidFill>
                <a:latin typeface="Open Sans"/>
                <a:ea typeface="Open Sans"/>
                <a:cs typeface="Open Sans"/>
                <a:sym typeface="Open Sans"/>
              </a:rPr>
              <a:t>Machine Learning</a:t>
            </a:r>
            <a:endParaRPr sz="1100" b="0" i="0" u="none" strike="noStrike" cap="none">
              <a:solidFill>
                <a:srgbClr val="000000"/>
              </a:solidFill>
              <a:latin typeface="Arial"/>
              <a:ea typeface="Arial"/>
              <a:cs typeface="Arial"/>
              <a:sym typeface="Arial"/>
            </a:endParaRPr>
          </a:p>
        </p:txBody>
      </p:sp>
      <p:sp>
        <p:nvSpPr>
          <p:cNvPr id="327" name="Google Shape;327;p33"/>
          <p:cNvSpPr/>
          <p:nvPr/>
        </p:nvSpPr>
        <p:spPr>
          <a:xfrm>
            <a:off x="0" y="-2"/>
            <a:ext cx="386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SLIDE DE TRANSIÇÃO (MANTER EM TODAS AS ENTREGAS)</a:t>
            </a:r>
            <a:endParaRPr sz="1100" b="1"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p:nvPr/>
        </p:nvSpPr>
        <p:spPr>
          <a:xfrm>
            <a:off x="671882" y="301108"/>
            <a:ext cx="2098500" cy="3741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a:solidFill>
                  <a:srgbClr val="6ADBD9"/>
                </a:solidFill>
                <a:latin typeface="Open Sans"/>
                <a:ea typeface="Open Sans"/>
                <a:cs typeface="Open Sans"/>
                <a:sym typeface="Open Sans"/>
              </a:rPr>
              <a:t>Agenda</a:t>
            </a:r>
            <a:endParaRPr sz="1800" b="0" i="0" u="none" strike="noStrike" cap="none">
              <a:solidFill>
                <a:srgbClr val="6ADBD9"/>
              </a:solidFill>
              <a:latin typeface="Open Sans"/>
              <a:ea typeface="Open Sans"/>
              <a:cs typeface="Open Sans"/>
              <a:sym typeface="Open Sans"/>
            </a:endParaRPr>
          </a:p>
        </p:txBody>
      </p:sp>
      <p:sp>
        <p:nvSpPr>
          <p:cNvPr id="82" name="Google Shape;82;p16"/>
          <p:cNvSpPr/>
          <p:nvPr/>
        </p:nvSpPr>
        <p:spPr>
          <a:xfrm>
            <a:off x="3290300" y="438572"/>
            <a:ext cx="5319900" cy="3762300"/>
          </a:xfrm>
          <a:prstGeom prst="rect">
            <a:avLst/>
          </a:prstGeom>
          <a:solidFill>
            <a:schemeClr val="lt1"/>
          </a:solidFill>
          <a:ln>
            <a:noFill/>
          </a:ln>
        </p:spPr>
        <p:txBody>
          <a:bodyPr spcFirstLastPara="1" wrap="square" lIns="68575" tIns="34275" rIns="68575" bIns="34275" anchor="t" anchorCtr="0">
            <a:noAutofit/>
          </a:bodyPr>
          <a:lstStyle/>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Objetivo do Trabalho</a:t>
            </a:r>
            <a:endParaRPr sz="1100"/>
          </a:p>
          <a:p>
            <a:pPr marL="254000" marR="0" lvl="0" indent="-190500" algn="l" rtl="0">
              <a:lnSpc>
                <a:spcPct val="100000"/>
              </a:lnSpc>
              <a:spcBef>
                <a:spcPts val="0"/>
              </a:spcBef>
              <a:spcAft>
                <a:spcPts val="0"/>
              </a:spcAft>
              <a:buClr>
                <a:srgbClr val="434343"/>
              </a:buClr>
              <a:buSzPts val="1100"/>
              <a:buFont typeface="Calibri"/>
              <a:buNone/>
            </a:pPr>
            <a:endParaRPr sz="800" b="0" i="0" u="none" strike="noStrike" cap="none">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Contextualização do Problema</a:t>
            </a:r>
            <a:endParaRPr sz="1100"/>
          </a:p>
          <a:p>
            <a:pPr marL="254000" marR="0" lvl="0" indent="-190500" algn="l" rtl="0">
              <a:lnSpc>
                <a:spcPct val="100000"/>
              </a:lnSpc>
              <a:spcBef>
                <a:spcPts val="0"/>
              </a:spcBef>
              <a:spcAft>
                <a:spcPts val="0"/>
              </a:spcAft>
              <a:buClr>
                <a:srgbClr val="434343"/>
              </a:buClr>
              <a:buSzPts val="1100"/>
              <a:buFont typeface="Calibri"/>
              <a:buNone/>
            </a:pPr>
            <a:endParaRPr sz="800" b="0" i="0" u="none" strike="noStrike" cap="none">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Base de Dados</a:t>
            </a:r>
            <a:endParaRPr sz="1100" b="0" i="1" u="none" strike="noStrike" cap="none">
              <a:solidFill>
                <a:srgbClr val="000000"/>
              </a:solidFill>
              <a:latin typeface="Open Sans"/>
              <a:ea typeface="Open Sans"/>
              <a:cs typeface="Open Sans"/>
              <a:sym typeface="Open Sans"/>
            </a:endParaRPr>
          </a:p>
          <a:p>
            <a:pPr marL="254000" marR="0" lvl="0" indent="-190500" algn="l" rtl="0">
              <a:lnSpc>
                <a:spcPct val="100000"/>
              </a:lnSpc>
              <a:spcBef>
                <a:spcPts val="0"/>
              </a:spcBef>
              <a:spcAft>
                <a:spcPts val="0"/>
              </a:spcAft>
              <a:buClr>
                <a:srgbClr val="434343"/>
              </a:buClr>
              <a:buSzPts val="1100"/>
              <a:buFont typeface="Calibri"/>
              <a:buNone/>
            </a:pPr>
            <a:endParaRPr sz="800" b="0" i="0" u="none" strike="noStrike" cap="none">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Metodologia </a:t>
            </a:r>
            <a:endParaRPr sz="1100">
              <a:solidFill>
                <a:srgbClr val="434343"/>
              </a:solidFill>
              <a:latin typeface="Open Sans"/>
              <a:ea typeface="Open Sans"/>
              <a:cs typeface="Open Sans"/>
              <a:sym typeface="Open Sans"/>
            </a:endParaRPr>
          </a:p>
          <a:p>
            <a:pPr marL="342900" marR="0" lvl="0" indent="0" algn="l" rtl="0">
              <a:lnSpc>
                <a:spcPct val="100000"/>
              </a:lnSpc>
              <a:spcBef>
                <a:spcPts val="0"/>
              </a:spcBef>
              <a:spcAft>
                <a:spcPts val="0"/>
              </a:spcAft>
              <a:buNone/>
            </a:pPr>
            <a:endParaRPr sz="1100">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a:solidFill>
                  <a:srgbClr val="434343"/>
                </a:solidFill>
                <a:latin typeface="Open Sans"/>
                <a:ea typeface="Open Sans"/>
                <a:cs typeface="Open Sans"/>
                <a:sym typeface="Open Sans"/>
              </a:rPr>
              <a:t>Análise Exploratória </a:t>
            </a:r>
            <a:r>
              <a:rPr lang="pt-BR" sz="1100" b="0" i="0" u="none" strike="noStrike" cap="none">
                <a:solidFill>
                  <a:srgbClr val="434343"/>
                </a:solidFill>
                <a:latin typeface="Open Sans"/>
                <a:ea typeface="Open Sans"/>
                <a:cs typeface="Open Sans"/>
                <a:sym typeface="Open Sans"/>
              </a:rPr>
              <a:t> </a:t>
            </a:r>
            <a:endParaRPr sz="1100">
              <a:solidFill>
                <a:srgbClr val="434343"/>
              </a:solidFill>
              <a:latin typeface="Open Sans"/>
              <a:ea typeface="Open Sans"/>
              <a:cs typeface="Open Sans"/>
              <a:sym typeface="Open Sans"/>
            </a:endParaRPr>
          </a:p>
          <a:p>
            <a:pPr marL="342900" marR="0" lvl="0" indent="0" algn="l" rtl="0">
              <a:lnSpc>
                <a:spcPct val="100000"/>
              </a:lnSpc>
              <a:spcBef>
                <a:spcPts val="0"/>
              </a:spcBef>
              <a:spcAft>
                <a:spcPts val="0"/>
              </a:spcAft>
              <a:buNone/>
            </a:pPr>
            <a:endParaRPr sz="1100">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Modelagem com </a:t>
            </a:r>
            <a:r>
              <a:rPr lang="pt-BR" sz="1100" b="0" i="1" u="none" strike="noStrike" cap="none">
                <a:solidFill>
                  <a:srgbClr val="434343"/>
                </a:solidFill>
                <a:latin typeface="Open Sans"/>
                <a:ea typeface="Open Sans"/>
                <a:cs typeface="Open Sans"/>
                <a:sym typeface="Open Sans"/>
              </a:rPr>
              <a:t>Machine Learning</a:t>
            </a:r>
            <a:endParaRPr sz="1100"/>
          </a:p>
          <a:p>
            <a:pPr marL="254000" marR="0" lvl="0" indent="-190500" algn="l" rtl="0">
              <a:lnSpc>
                <a:spcPct val="100000"/>
              </a:lnSpc>
              <a:spcBef>
                <a:spcPts val="0"/>
              </a:spcBef>
              <a:spcAft>
                <a:spcPts val="0"/>
              </a:spcAft>
              <a:buClr>
                <a:srgbClr val="434343"/>
              </a:buClr>
              <a:buSzPts val="1100"/>
              <a:buFont typeface="Calibri"/>
              <a:buNone/>
            </a:pPr>
            <a:endParaRPr sz="800" b="0" i="0" u="none" strike="noStrike" cap="none">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Conclusões Finais</a:t>
            </a:r>
            <a:endParaRPr sz="1100"/>
          </a:p>
          <a:p>
            <a:pPr marL="254000" marR="0" lvl="0" indent="-190500" algn="l" rtl="0">
              <a:lnSpc>
                <a:spcPct val="100000"/>
              </a:lnSpc>
              <a:spcBef>
                <a:spcPts val="0"/>
              </a:spcBef>
              <a:spcAft>
                <a:spcPts val="0"/>
              </a:spcAft>
              <a:buClr>
                <a:srgbClr val="434343"/>
              </a:buClr>
              <a:buSzPts val="1100"/>
              <a:buFont typeface="Calibri"/>
              <a:buNone/>
            </a:pPr>
            <a:endParaRPr sz="800" b="0" i="1" u="none" strike="noStrike" cap="none">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Sugestões para Trabalhos Futuros</a:t>
            </a:r>
            <a:endParaRPr sz="1100"/>
          </a:p>
          <a:p>
            <a:pPr marL="254000" marR="0" lvl="0" indent="-190500" algn="l" rtl="0">
              <a:lnSpc>
                <a:spcPct val="100000"/>
              </a:lnSpc>
              <a:spcBef>
                <a:spcPts val="0"/>
              </a:spcBef>
              <a:spcAft>
                <a:spcPts val="0"/>
              </a:spcAft>
              <a:buClr>
                <a:srgbClr val="434343"/>
              </a:buClr>
              <a:buSzPts val="1100"/>
              <a:buFont typeface="Calibri"/>
              <a:buNone/>
            </a:pPr>
            <a:endParaRPr sz="8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Referências Bibliográficas</a:t>
            </a:r>
            <a:endParaRPr sz="1100"/>
          </a:p>
          <a:p>
            <a:pPr marL="0" marR="0" lvl="0" indent="0" algn="l" rtl="0">
              <a:lnSpc>
                <a:spcPct val="100000"/>
              </a:lnSpc>
              <a:spcBef>
                <a:spcPts val="0"/>
              </a:spcBef>
              <a:spcAft>
                <a:spcPts val="0"/>
              </a:spcAft>
              <a:buNone/>
            </a:pPr>
            <a:endParaRPr sz="8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Apêndices</a:t>
            </a:r>
            <a:endParaRPr sz="11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434343"/>
              </a:solidFill>
              <a:latin typeface="Open Sans"/>
              <a:ea typeface="Open Sans"/>
              <a:cs typeface="Open Sans"/>
              <a:sym typeface="Open Sans"/>
            </a:endParaRPr>
          </a:p>
        </p:txBody>
      </p:sp>
      <p:sp>
        <p:nvSpPr>
          <p:cNvPr id="83" name="Google Shape;83;p16"/>
          <p:cNvSpPr/>
          <p:nvPr/>
        </p:nvSpPr>
        <p:spPr>
          <a:xfrm>
            <a:off x="466357" y="762131"/>
            <a:ext cx="1796400" cy="405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Todas as seções são obrigatórias</a:t>
            </a:r>
            <a:endParaRPr sz="800" b="0" i="0" u="none" strike="noStrike" cap="none">
              <a:solidFill>
                <a:schemeClr val="dk1"/>
              </a:solidFill>
              <a:latin typeface="Open Sans"/>
              <a:ea typeface="Open Sans"/>
              <a:cs typeface="Open Sans"/>
              <a:sym typeface="Open Sans"/>
            </a:endParaRPr>
          </a:p>
        </p:txBody>
      </p:sp>
      <p:sp>
        <p:nvSpPr>
          <p:cNvPr id="84" name="Google Shape;84;p16"/>
          <p:cNvSpPr/>
          <p:nvPr/>
        </p:nvSpPr>
        <p:spPr>
          <a:xfrm>
            <a:off x="6429362" y="438578"/>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1</a:t>
            </a:r>
            <a:endParaRPr sz="800" b="1" i="0" u="none" strike="noStrike" cap="none">
              <a:solidFill>
                <a:schemeClr val="dk1"/>
              </a:solidFill>
              <a:latin typeface="Open Sans"/>
              <a:ea typeface="Open Sans"/>
              <a:cs typeface="Open Sans"/>
              <a:sym typeface="Open Sans"/>
            </a:endParaRPr>
          </a:p>
        </p:txBody>
      </p:sp>
      <p:sp>
        <p:nvSpPr>
          <p:cNvPr id="85" name="Google Shape;85;p16"/>
          <p:cNvSpPr/>
          <p:nvPr/>
        </p:nvSpPr>
        <p:spPr>
          <a:xfrm>
            <a:off x="6429362" y="712027"/>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1</a:t>
            </a:r>
            <a:endParaRPr sz="800" b="1" i="0" u="none" strike="noStrike" cap="none">
              <a:solidFill>
                <a:schemeClr val="dk1"/>
              </a:solidFill>
              <a:latin typeface="Open Sans"/>
              <a:ea typeface="Open Sans"/>
              <a:cs typeface="Open Sans"/>
              <a:sym typeface="Open Sans"/>
            </a:endParaRPr>
          </a:p>
        </p:txBody>
      </p:sp>
      <p:sp>
        <p:nvSpPr>
          <p:cNvPr id="86" name="Google Shape;86;p16"/>
          <p:cNvSpPr/>
          <p:nvPr/>
        </p:nvSpPr>
        <p:spPr>
          <a:xfrm>
            <a:off x="6429362" y="985475"/>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1</a:t>
            </a:r>
            <a:endParaRPr sz="800" b="1" i="0" u="none" strike="noStrike" cap="none">
              <a:solidFill>
                <a:schemeClr val="dk1"/>
              </a:solidFill>
              <a:latin typeface="Open Sans"/>
              <a:ea typeface="Open Sans"/>
              <a:cs typeface="Open Sans"/>
              <a:sym typeface="Open Sans"/>
            </a:endParaRPr>
          </a:p>
        </p:txBody>
      </p:sp>
      <p:sp>
        <p:nvSpPr>
          <p:cNvPr id="87" name="Google Shape;87;p16"/>
          <p:cNvSpPr/>
          <p:nvPr/>
        </p:nvSpPr>
        <p:spPr>
          <a:xfrm>
            <a:off x="6429361" y="1258924"/>
            <a:ext cx="21306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a:latin typeface="Open Sans"/>
                <a:ea typeface="Open Sans"/>
                <a:cs typeface="Open Sans"/>
                <a:sym typeface="Open Sans"/>
              </a:rPr>
              <a:t>Entrega 1 </a:t>
            </a:r>
            <a:endParaRPr sz="800" b="1" i="0" u="none" strike="noStrike" cap="none">
              <a:solidFill>
                <a:schemeClr val="dk1"/>
              </a:solidFill>
              <a:latin typeface="Open Sans"/>
              <a:ea typeface="Open Sans"/>
              <a:cs typeface="Open Sans"/>
              <a:sym typeface="Open Sans"/>
            </a:endParaRPr>
          </a:p>
        </p:txBody>
      </p:sp>
      <p:sp>
        <p:nvSpPr>
          <p:cNvPr id="88" name="Google Shape;88;p16"/>
          <p:cNvSpPr/>
          <p:nvPr/>
        </p:nvSpPr>
        <p:spPr>
          <a:xfrm>
            <a:off x="6429362" y="1532372"/>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a:t>
            </a:r>
            <a:r>
              <a:rPr lang="pt-BR" sz="1100" b="1">
                <a:latin typeface="Open Sans"/>
                <a:ea typeface="Open Sans"/>
                <a:cs typeface="Open Sans"/>
                <a:sym typeface="Open Sans"/>
              </a:rPr>
              <a:t>1</a:t>
            </a:r>
            <a:endParaRPr sz="800" b="1" i="0" u="none" strike="noStrike" cap="none">
              <a:solidFill>
                <a:schemeClr val="dk1"/>
              </a:solidFill>
              <a:latin typeface="Open Sans"/>
              <a:ea typeface="Open Sans"/>
              <a:cs typeface="Open Sans"/>
              <a:sym typeface="Open Sans"/>
            </a:endParaRPr>
          </a:p>
        </p:txBody>
      </p:sp>
      <p:sp>
        <p:nvSpPr>
          <p:cNvPr id="89" name="Google Shape;89;p16"/>
          <p:cNvSpPr/>
          <p:nvPr/>
        </p:nvSpPr>
        <p:spPr>
          <a:xfrm>
            <a:off x="6429362" y="1805821"/>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a:t>
            </a:r>
            <a:r>
              <a:rPr lang="pt-BR" sz="1100" b="1">
                <a:latin typeface="Open Sans"/>
                <a:ea typeface="Open Sans"/>
                <a:cs typeface="Open Sans"/>
                <a:sym typeface="Open Sans"/>
              </a:rPr>
              <a:t>1</a:t>
            </a:r>
            <a:endParaRPr sz="800" b="1" i="0" u="none" strike="noStrike" cap="none">
              <a:solidFill>
                <a:schemeClr val="dk1"/>
              </a:solidFill>
              <a:latin typeface="Open Sans"/>
              <a:ea typeface="Open Sans"/>
              <a:cs typeface="Open Sans"/>
              <a:sym typeface="Open Sans"/>
            </a:endParaRPr>
          </a:p>
        </p:txBody>
      </p:sp>
      <p:sp>
        <p:nvSpPr>
          <p:cNvPr id="90" name="Google Shape;90;p16"/>
          <p:cNvSpPr/>
          <p:nvPr/>
        </p:nvSpPr>
        <p:spPr>
          <a:xfrm>
            <a:off x="6429362" y="2079269"/>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a:t>
            </a:r>
            <a:r>
              <a:rPr lang="pt-BR" sz="1100" b="1">
                <a:latin typeface="Open Sans"/>
                <a:ea typeface="Open Sans"/>
                <a:cs typeface="Open Sans"/>
                <a:sym typeface="Open Sans"/>
              </a:rPr>
              <a:t>1</a:t>
            </a:r>
            <a:endParaRPr sz="800" b="1" i="0" u="none" strike="noStrike" cap="none">
              <a:solidFill>
                <a:schemeClr val="dk1"/>
              </a:solidFill>
              <a:latin typeface="Open Sans"/>
              <a:ea typeface="Open Sans"/>
              <a:cs typeface="Open Sans"/>
              <a:sym typeface="Open Sans"/>
            </a:endParaRPr>
          </a:p>
        </p:txBody>
      </p:sp>
      <p:sp>
        <p:nvSpPr>
          <p:cNvPr id="91" name="Google Shape;91;p16"/>
          <p:cNvSpPr/>
          <p:nvPr/>
        </p:nvSpPr>
        <p:spPr>
          <a:xfrm>
            <a:off x="6429362" y="2352718"/>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a:t>
            </a:r>
            <a:r>
              <a:rPr lang="pt-BR" sz="1100" b="1">
                <a:latin typeface="Open Sans"/>
                <a:ea typeface="Open Sans"/>
                <a:cs typeface="Open Sans"/>
                <a:sym typeface="Open Sans"/>
              </a:rPr>
              <a:t>1</a:t>
            </a:r>
            <a:endParaRPr sz="800" b="1" i="0" u="none" strike="noStrike" cap="none">
              <a:solidFill>
                <a:schemeClr val="dk1"/>
              </a:solidFill>
              <a:latin typeface="Open Sans"/>
              <a:ea typeface="Open Sans"/>
              <a:cs typeface="Open Sans"/>
              <a:sym typeface="Open Sans"/>
            </a:endParaRPr>
          </a:p>
        </p:txBody>
      </p:sp>
      <p:sp>
        <p:nvSpPr>
          <p:cNvPr id="92" name="Google Shape;92;p16"/>
          <p:cNvSpPr/>
          <p:nvPr/>
        </p:nvSpPr>
        <p:spPr>
          <a:xfrm>
            <a:off x="466357" y="1258924"/>
            <a:ext cx="1796400" cy="934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Ao longo das entregas parciais, manter o índice completo e os slides de transição, ainda que não haja conteúdo nas seções</a:t>
            </a:r>
            <a:endParaRPr sz="800" b="0" i="0" u="none" strike="noStrike" cap="none">
              <a:solidFill>
                <a:schemeClr val="dk1"/>
              </a:solidFill>
              <a:latin typeface="Open Sans"/>
              <a:ea typeface="Open Sans"/>
              <a:cs typeface="Open Sans"/>
              <a:sym typeface="Open Sans"/>
            </a:endParaRPr>
          </a:p>
        </p:txBody>
      </p:sp>
      <p:sp>
        <p:nvSpPr>
          <p:cNvPr id="93" name="Google Shape;93;p16"/>
          <p:cNvSpPr/>
          <p:nvPr/>
        </p:nvSpPr>
        <p:spPr>
          <a:xfrm>
            <a:off x="0" y="-2"/>
            <a:ext cx="23679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ÍNDICE – PARA </a:t>
            </a:r>
            <a:r>
              <a:rPr lang="pt-BR" sz="1100" b="1" i="0" u="none" strike="noStrike" cap="none">
                <a:solidFill>
                  <a:srgbClr val="000000"/>
                </a:solidFill>
                <a:latin typeface="Open Sans"/>
                <a:ea typeface="Open Sans"/>
                <a:cs typeface="Open Sans"/>
                <a:sym typeface="Open Sans"/>
              </a:rPr>
              <a:t>PÓS GRADUAÇÃO</a:t>
            </a:r>
            <a:endParaRPr sz="1100" b="1" i="0" u="none" strike="noStrike" cap="none">
              <a:solidFill>
                <a:srgbClr val="000000"/>
              </a:solidFill>
              <a:latin typeface="Open Sans"/>
              <a:ea typeface="Open Sans"/>
              <a:cs typeface="Open Sans"/>
              <a:sym typeface="Open Sans"/>
            </a:endParaRPr>
          </a:p>
        </p:txBody>
      </p:sp>
      <p:grpSp>
        <p:nvGrpSpPr>
          <p:cNvPr id="94" name="Google Shape;94;p16"/>
          <p:cNvGrpSpPr/>
          <p:nvPr/>
        </p:nvGrpSpPr>
        <p:grpSpPr>
          <a:xfrm>
            <a:off x="2975762" y="488144"/>
            <a:ext cx="109350" cy="3397201"/>
            <a:chOff x="3967682" y="650858"/>
            <a:chExt cx="145800" cy="4529601"/>
          </a:xfrm>
        </p:grpSpPr>
        <p:cxnSp>
          <p:nvCxnSpPr>
            <p:cNvPr id="95" name="Google Shape;95;p16"/>
            <p:cNvCxnSpPr/>
            <p:nvPr/>
          </p:nvCxnSpPr>
          <p:spPr>
            <a:xfrm>
              <a:off x="4040538" y="690370"/>
              <a:ext cx="0" cy="4428000"/>
            </a:xfrm>
            <a:prstGeom prst="straightConnector1">
              <a:avLst/>
            </a:prstGeom>
            <a:noFill/>
            <a:ln w="9525" cap="flat" cmpd="sng">
              <a:solidFill>
                <a:srgbClr val="434343"/>
              </a:solidFill>
              <a:prstDash val="solid"/>
              <a:round/>
              <a:headEnd type="none" w="sm" len="sm"/>
              <a:tailEnd type="none" w="sm" len="sm"/>
            </a:ln>
          </p:spPr>
        </p:cxnSp>
        <p:sp>
          <p:nvSpPr>
            <p:cNvPr id="96" name="Google Shape;96;p16"/>
            <p:cNvSpPr/>
            <p:nvPr/>
          </p:nvSpPr>
          <p:spPr>
            <a:xfrm>
              <a:off x="3967682" y="650858"/>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97" name="Google Shape;97;p16"/>
            <p:cNvSpPr/>
            <p:nvPr/>
          </p:nvSpPr>
          <p:spPr>
            <a:xfrm>
              <a:off x="3967682" y="1746809"/>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98" name="Google Shape;98;p16"/>
            <p:cNvSpPr/>
            <p:nvPr/>
          </p:nvSpPr>
          <p:spPr>
            <a:xfrm>
              <a:off x="3967682" y="2112126"/>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99" name="Google Shape;99;p16"/>
            <p:cNvSpPr/>
            <p:nvPr/>
          </p:nvSpPr>
          <p:spPr>
            <a:xfrm>
              <a:off x="3967682" y="1016175"/>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00" name="Google Shape;100;p16"/>
            <p:cNvSpPr/>
            <p:nvPr/>
          </p:nvSpPr>
          <p:spPr>
            <a:xfrm>
              <a:off x="3967682" y="1381492"/>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01" name="Google Shape;101;p16"/>
            <p:cNvSpPr/>
            <p:nvPr/>
          </p:nvSpPr>
          <p:spPr>
            <a:xfrm>
              <a:off x="3967682" y="2477443"/>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02" name="Google Shape;102;p16"/>
            <p:cNvSpPr/>
            <p:nvPr/>
          </p:nvSpPr>
          <p:spPr>
            <a:xfrm>
              <a:off x="3967682" y="2842760"/>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03" name="Google Shape;103;p16"/>
            <p:cNvSpPr/>
            <p:nvPr/>
          </p:nvSpPr>
          <p:spPr>
            <a:xfrm>
              <a:off x="3967682" y="3208077"/>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04" name="Google Shape;104;p16"/>
            <p:cNvSpPr/>
            <p:nvPr/>
          </p:nvSpPr>
          <p:spPr>
            <a:xfrm>
              <a:off x="3967682" y="3573394"/>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05" name="Google Shape;105;p16"/>
            <p:cNvSpPr/>
            <p:nvPr/>
          </p:nvSpPr>
          <p:spPr>
            <a:xfrm>
              <a:off x="3967682" y="3938711"/>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06" name="Google Shape;106;p16"/>
            <p:cNvSpPr/>
            <p:nvPr/>
          </p:nvSpPr>
          <p:spPr>
            <a:xfrm>
              <a:off x="3967682" y="4304028"/>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07" name="Google Shape;107;p16"/>
            <p:cNvSpPr/>
            <p:nvPr/>
          </p:nvSpPr>
          <p:spPr>
            <a:xfrm>
              <a:off x="3967682" y="4669345"/>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08" name="Google Shape;108;p16"/>
            <p:cNvSpPr/>
            <p:nvPr/>
          </p:nvSpPr>
          <p:spPr>
            <a:xfrm>
              <a:off x="3967682" y="5034659"/>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grpSp>
      <p:sp>
        <p:nvSpPr>
          <p:cNvPr id="109" name="Google Shape;109;p16"/>
          <p:cNvSpPr/>
          <p:nvPr/>
        </p:nvSpPr>
        <p:spPr>
          <a:xfrm>
            <a:off x="6257712" y="2944466"/>
            <a:ext cx="21306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Incrementar a </a:t>
            </a:r>
            <a:r>
              <a:rPr lang="pt-BR" sz="1100" b="1" i="0" u="none" strike="noStrike" cap="none">
                <a:solidFill>
                  <a:srgbClr val="000000"/>
                </a:solidFill>
                <a:latin typeface="Open Sans"/>
                <a:ea typeface="Open Sans"/>
                <a:cs typeface="Open Sans"/>
                <a:sym typeface="Open Sans"/>
              </a:rPr>
              <a:t>cada entrega</a:t>
            </a:r>
            <a:endParaRPr sz="800" b="1" i="0" u="none" strike="noStrike" cap="none">
              <a:solidFill>
                <a:schemeClr val="dk1"/>
              </a:solidFill>
              <a:latin typeface="Open Sans"/>
              <a:ea typeface="Open Sans"/>
              <a:cs typeface="Open Sans"/>
              <a:sym typeface="Open Sans"/>
            </a:endParaRPr>
          </a:p>
        </p:txBody>
      </p:sp>
      <p:sp>
        <p:nvSpPr>
          <p:cNvPr id="110" name="Google Shape;110;p16"/>
          <p:cNvSpPr/>
          <p:nvPr/>
        </p:nvSpPr>
        <p:spPr>
          <a:xfrm>
            <a:off x="6429362" y="2626165"/>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a:t>
            </a:r>
            <a:r>
              <a:rPr lang="pt-BR" sz="1100" b="1">
                <a:latin typeface="Open Sans"/>
                <a:ea typeface="Open Sans"/>
                <a:cs typeface="Open Sans"/>
                <a:sym typeface="Open Sans"/>
              </a:rPr>
              <a:t>1</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par>
                                <p:cTn id="14" presetID="10" presetClass="entr" presetSubtype="0" fill="hold"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par>
                                <p:cTn id="17" presetID="10"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par>
                                <p:cTn id="26" presetID="10" presetClass="entr" presetSubtype="0" fill="hold"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0" presetClass="entr" presetSubtype="0"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fade">
                                      <p:cBhvr>
                                        <p:cTn id="31" dur="500"/>
                                        <p:tgtEl>
                                          <p:spTgt spid="90"/>
                                        </p:tgtEl>
                                      </p:cBhvr>
                                    </p:animEffect>
                                  </p:childTnLst>
                                </p:cTn>
                              </p:par>
                              <p:par>
                                <p:cTn id="32" presetID="10" presetClass="entr" presetSubtype="0" fill="hold"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4"/>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just" rtl="0">
              <a:lnSpc>
                <a:spcPct val="100000"/>
              </a:lnSpc>
              <a:spcBef>
                <a:spcPts val="0"/>
              </a:spcBef>
              <a:spcAft>
                <a:spcPts val="0"/>
              </a:spcAft>
              <a:buNone/>
            </a:pPr>
            <a:r>
              <a:rPr lang="pt-BR" sz="1800">
                <a:solidFill>
                  <a:srgbClr val="434343"/>
                </a:solidFill>
                <a:latin typeface="Open Sans"/>
                <a:ea typeface="Open Sans"/>
                <a:cs typeface="Open Sans"/>
                <a:sym typeface="Open Sans"/>
              </a:rPr>
              <a:t>6</a:t>
            </a:r>
            <a:r>
              <a:rPr lang="pt-BR" sz="1800" b="0" i="0" u="none" strike="noStrike" cap="none">
                <a:solidFill>
                  <a:srgbClr val="434343"/>
                </a:solidFill>
                <a:latin typeface="Open Sans"/>
                <a:ea typeface="Open Sans"/>
                <a:cs typeface="Open Sans"/>
                <a:sym typeface="Open Sans"/>
              </a:rPr>
              <a:t>. Modelagem com </a:t>
            </a:r>
            <a:r>
              <a:rPr lang="pt-BR" sz="1800" b="0" i="1" u="none" strike="noStrike" cap="none">
                <a:solidFill>
                  <a:srgbClr val="434343"/>
                </a:solidFill>
                <a:latin typeface="Open Sans"/>
                <a:ea typeface="Open Sans"/>
                <a:cs typeface="Open Sans"/>
                <a:sym typeface="Open Sans"/>
              </a:rPr>
              <a:t>Machine Learning</a:t>
            </a:r>
            <a:endParaRPr sz="1800" b="0" i="0" u="none" strike="noStrike" cap="none">
              <a:solidFill>
                <a:srgbClr val="000000"/>
              </a:solidFill>
              <a:latin typeface="Arial"/>
              <a:ea typeface="Arial"/>
              <a:cs typeface="Arial"/>
              <a:sym typeface="Arial"/>
            </a:endParaRPr>
          </a:p>
        </p:txBody>
      </p:sp>
      <p:sp>
        <p:nvSpPr>
          <p:cNvPr id="333" name="Google Shape;333;p34"/>
          <p:cNvSpPr/>
          <p:nvPr/>
        </p:nvSpPr>
        <p:spPr>
          <a:xfrm>
            <a:off x="0" y="790979"/>
            <a:ext cx="5557500" cy="2907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270000" tIns="34275" rIns="68575" bIns="34275" anchor="ctr" anchorCtr="0">
            <a:noAutofit/>
          </a:bodyPr>
          <a:lstStyle/>
          <a:p>
            <a:pPr marL="0" marR="0" lvl="0" indent="0" algn="l" rtl="0">
              <a:lnSpc>
                <a:spcPct val="100000"/>
              </a:lnSpc>
              <a:spcBef>
                <a:spcPts val="100"/>
              </a:spcBef>
              <a:spcAft>
                <a:spcPts val="0"/>
              </a:spcAft>
              <a:buNone/>
            </a:pPr>
            <a:r>
              <a:rPr lang="pt-BR" sz="1200" b="1" i="0" u="none" strike="noStrike" cap="none">
                <a:solidFill>
                  <a:srgbClr val="434343"/>
                </a:solidFill>
                <a:latin typeface="Open Sans"/>
                <a:ea typeface="Open Sans"/>
                <a:cs typeface="Open Sans"/>
                <a:sym typeface="Open Sans"/>
              </a:rPr>
              <a:t>Estratégia de modelagem</a:t>
            </a:r>
            <a:endParaRPr sz="1100"/>
          </a:p>
        </p:txBody>
      </p:sp>
      <p:sp>
        <p:nvSpPr>
          <p:cNvPr id="334" name="Google Shape;334;p34"/>
          <p:cNvSpPr/>
          <p:nvPr/>
        </p:nvSpPr>
        <p:spPr>
          <a:xfrm>
            <a:off x="134943" y="1210082"/>
            <a:ext cx="8370000" cy="24909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Nesta etapa, foram testados os seguintes algoritmos de </a:t>
            </a:r>
            <a:r>
              <a:rPr lang="pt-BR" sz="1100" b="0" i="1" u="none" strike="noStrike" cap="none">
                <a:solidFill>
                  <a:srgbClr val="434343"/>
                </a:solidFill>
                <a:latin typeface="Open Sans"/>
                <a:ea typeface="Open Sans"/>
                <a:cs typeface="Open Sans"/>
                <a:sym typeface="Open Sans"/>
              </a:rPr>
              <a:t>machine learning</a:t>
            </a:r>
            <a:r>
              <a:rPr lang="pt-BR" sz="1100" b="0" i="0" u="none" strike="noStrike" cap="none">
                <a:solidFill>
                  <a:srgbClr val="434343"/>
                </a:solidFill>
                <a:latin typeface="Open Sans"/>
                <a:ea typeface="Open Sans"/>
                <a:cs typeface="Open Sans"/>
                <a:sym typeface="Open Sans"/>
              </a:rPr>
              <a:t>:</a:t>
            </a:r>
            <a:endParaRPr sz="1100"/>
          </a:p>
          <a:p>
            <a:pPr marL="0" marR="0" lvl="0" indent="0" algn="l" rtl="0">
              <a:lnSpc>
                <a:spcPct val="100000"/>
              </a:lnSpc>
              <a:spcBef>
                <a:spcPts val="100"/>
              </a:spcBef>
              <a:spcAft>
                <a:spcPts val="0"/>
              </a:spcAft>
              <a:buNone/>
            </a:pPr>
            <a:endParaRPr sz="11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XXX</a:t>
            </a:r>
            <a:endParaRPr sz="1100"/>
          </a:p>
          <a:p>
            <a:pPr marL="215900" marR="0" lvl="0" indent="-190500" algn="l" rtl="0">
              <a:lnSpc>
                <a:spcPct val="100000"/>
              </a:lnSpc>
              <a:spcBef>
                <a:spcPts val="100"/>
              </a:spcBef>
              <a:spcAft>
                <a:spcPts val="0"/>
              </a:spcAft>
              <a:buClr>
                <a:srgbClr val="434343"/>
              </a:buClr>
              <a:buSzPts val="400"/>
              <a:buFont typeface="Arial"/>
              <a:buNone/>
            </a:pPr>
            <a:endParaRPr sz="4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XXX</a:t>
            </a:r>
            <a:endParaRPr sz="1100"/>
          </a:p>
          <a:p>
            <a:pPr marL="215900" marR="0" lvl="0" indent="-190500" algn="l" rtl="0">
              <a:lnSpc>
                <a:spcPct val="100000"/>
              </a:lnSpc>
              <a:spcBef>
                <a:spcPts val="100"/>
              </a:spcBef>
              <a:spcAft>
                <a:spcPts val="0"/>
              </a:spcAft>
              <a:buClr>
                <a:srgbClr val="434343"/>
              </a:buClr>
              <a:buSzPts val="400"/>
              <a:buFont typeface="Arial"/>
              <a:buNone/>
            </a:pPr>
            <a:endParaRPr sz="4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XXX</a:t>
            </a:r>
            <a:endParaRPr sz="1100"/>
          </a:p>
          <a:p>
            <a:pPr marL="215900" marR="0" lvl="0" indent="-190500" algn="l" rtl="0">
              <a:lnSpc>
                <a:spcPct val="100000"/>
              </a:lnSpc>
              <a:spcBef>
                <a:spcPts val="100"/>
              </a:spcBef>
              <a:spcAft>
                <a:spcPts val="0"/>
              </a:spcAft>
              <a:buClr>
                <a:srgbClr val="434343"/>
              </a:buClr>
              <a:buSzPts val="400"/>
              <a:buFont typeface="Arial"/>
              <a:buNone/>
            </a:pPr>
            <a:endParaRPr sz="4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a:t>
            </a:r>
            <a:endParaRPr sz="1100"/>
          </a:p>
          <a:p>
            <a:pPr marL="0" marR="0" lvl="0" indent="0" algn="l" rtl="0">
              <a:lnSpc>
                <a:spcPct val="100000"/>
              </a:lnSpc>
              <a:spcBef>
                <a:spcPts val="100"/>
              </a:spcBef>
              <a:spcAft>
                <a:spcPts val="0"/>
              </a:spcAft>
              <a:buNone/>
            </a:pPr>
            <a:endParaRPr sz="11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pt-BR" sz="1100" b="0" i="0" u="none" strike="noStrike" cap="none">
                <a:solidFill>
                  <a:srgbClr val="434343"/>
                </a:solidFill>
                <a:latin typeface="Open Sans"/>
                <a:ea typeface="Open Sans"/>
                <a:cs typeface="Open Sans"/>
                <a:sym typeface="Open Sans"/>
              </a:rPr>
              <a:t>A escolha dos algoritmos foi pautada nos motivos XXX e XXX.</a:t>
            </a:r>
            <a:endParaRPr sz="1100"/>
          </a:p>
          <a:p>
            <a:pPr marL="0" marR="0" lvl="0" indent="0" algn="l" rtl="0">
              <a:lnSpc>
                <a:spcPct val="100000"/>
              </a:lnSpc>
              <a:spcBef>
                <a:spcPts val="100"/>
              </a:spcBef>
              <a:spcAft>
                <a:spcPts val="0"/>
              </a:spcAft>
              <a:buNone/>
            </a:pPr>
            <a:endParaRPr sz="11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100"/>
              </a:spcBef>
              <a:spcAft>
                <a:spcPts val="0"/>
              </a:spcAft>
              <a:buNone/>
            </a:pPr>
            <a:r>
              <a:rPr lang="pt-BR" sz="1100" b="0" i="0" u="none" strike="noStrike" cap="none">
                <a:solidFill>
                  <a:srgbClr val="434343"/>
                </a:solidFill>
                <a:latin typeface="Open Sans"/>
                <a:ea typeface="Open Sans"/>
                <a:cs typeface="Open Sans"/>
                <a:sym typeface="Open Sans"/>
              </a:rPr>
              <a:t>A otimização dos algoritmos e escolha do modelo final foi realizada segundo a estratégia XXX, utilizando validação baseada no método XXX, com XXX iterações e visando maximizar a métrica XXX. Foram analisadas, de forma adicional, as métricas XXX e XXX. A capacidade de extrapolação dos modelos para novos dados foi mensurada segundo a estratégia XXX.</a:t>
            </a:r>
            <a:endParaRPr sz="1100"/>
          </a:p>
          <a:p>
            <a:pPr marL="0" marR="0" lvl="0" indent="0" algn="l" rtl="0">
              <a:lnSpc>
                <a:spcPct val="100000"/>
              </a:lnSpc>
              <a:spcBef>
                <a:spcPts val="100"/>
              </a:spcBef>
              <a:spcAft>
                <a:spcPts val="0"/>
              </a:spcAft>
              <a:buNone/>
            </a:pPr>
            <a:endParaRPr sz="1100" b="0" i="0" u="none" strike="noStrike" cap="none">
              <a:solidFill>
                <a:srgbClr val="434343"/>
              </a:solidFill>
              <a:latin typeface="Open Sans"/>
              <a:ea typeface="Open Sans"/>
              <a:cs typeface="Open Sans"/>
              <a:sym typeface="Open Sans"/>
            </a:endParaRPr>
          </a:p>
        </p:txBody>
      </p:sp>
      <p:sp>
        <p:nvSpPr>
          <p:cNvPr id="335" name="Google Shape;335;p34"/>
          <p:cNvSpPr/>
          <p:nvPr/>
        </p:nvSpPr>
        <p:spPr>
          <a:xfrm>
            <a:off x="5977996" y="331366"/>
            <a:ext cx="2406300" cy="53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e dados são um exemplo; alterar e incrementar conforme necessidade, de forma autoral</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5"/>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just" rtl="0">
              <a:lnSpc>
                <a:spcPct val="100000"/>
              </a:lnSpc>
              <a:spcBef>
                <a:spcPts val="0"/>
              </a:spcBef>
              <a:spcAft>
                <a:spcPts val="0"/>
              </a:spcAft>
              <a:buNone/>
            </a:pPr>
            <a:r>
              <a:rPr lang="pt-BR" sz="1800">
                <a:solidFill>
                  <a:srgbClr val="434343"/>
                </a:solidFill>
                <a:latin typeface="Open Sans"/>
                <a:ea typeface="Open Sans"/>
                <a:cs typeface="Open Sans"/>
                <a:sym typeface="Open Sans"/>
              </a:rPr>
              <a:t>6</a:t>
            </a:r>
            <a:r>
              <a:rPr lang="pt-BR" sz="1800" b="0" i="0" u="none" strike="noStrike" cap="none">
                <a:solidFill>
                  <a:srgbClr val="434343"/>
                </a:solidFill>
                <a:latin typeface="Open Sans"/>
                <a:ea typeface="Open Sans"/>
                <a:cs typeface="Open Sans"/>
                <a:sym typeface="Open Sans"/>
              </a:rPr>
              <a:t>. Modelagem com </a:t>
            </a:r>
            <a:r>
              <a:rPr lang="pt-BR" sz="1800" b="0" i="1" u="none" strike="noStrike" cap="none">
                <a:solidFill>
                  <a:srgbClr val="434343"/>
                </a:solidFill>
                <a:latin typeface="Open Sans"/>
                <a:ea typeface="Open Sans"/>
                <a:cs typeface="Open Sans"/>
                <a:sym typeface="Open Sans"/>
              </a:rPr>
              <a:t>Machine Learning</a:t>
            </a:r>
            <a:endParaRPr sz="1800" b="0" i="0" u="none" strike="noStrike" cap="none">
              <a:solidFill>
                <a:srgbClr val="000000"/>
              </a:solidFill>
              <a:latin typeface="Arial"/>
              <a:ea typeface="Arial"/>
              <a:cs typeface="Arial"/>
              <a:sym typeface="Arial"/>
            </a:endParaRPr>
          </a:p>
        </p:txBody>
      </p:sp>
      <p:sp>
        <p:nvSpPr>
          <p:cNvPr id="341" name="Google Shape;341;p35"/>
          <p:cNvSpPr/>
          <p:nvPr/>
        </p:nvSpPr>
        <p:spPr>
          <a:xfrm>
            <a:off x="0" y="790979"/>
            <a:ext cx="5557500" cy="2907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270000" tIns="34275" rIns="68575" bIns="34275" anchor="ctr" anchorCtr="0">
            <a:noAutofit/>
          </a:bodyPr>
          <a:lstStyle/>
          <a:p>
            <a:pPr marL="0" marR="0" lvl="0" indent="0" algn="l" rtl="0">
              <a:lnSpc>
                <a:spcPct val="100000"/>
              </a:lnSpc>
              <a:spcBef>
                <a:spcPts val="100"/>
              </a:spcBef>
              <a:spcAft>
                <a:spcPts val="0"/>
              </a:spcAft>
              <a:buNone/>
            </a:pPr>
            <a:r>
              <a:rPr lang="pt-BR" sz="1200" b="1" i="0" u="none" strike="noStrike" cap="none">
                <a:solidFill>
                  <a:srgbClr val="434343"/>
                </a:solidFill>
                <a:latin typeface="Open Sans"/>
                <a:ea typeface="Open Sans"/>
                <a:cs typeface="Open Sans"/>
                <a:sym typeface="Open Sans"/>
              </a:rPr>
              <a:t>Pré-processamento dos dados</a:t>
            </a:r>
            <a:endParaRPr sz="1100"/>
          </a:p>
        </p:txBody>
      </p:sp>
      <p:sp>
        <p:nvSpPr>
          <p:cNvPr id="342" name="Google Shape;342;p35"/>
          <p:cNvSpPr/>
          <p:nvPr/>
        </p:nvSpPr>
        <p:spPr>
          <a:xfrm>
            <a:off x="134943" y="1210082"/>
            <a:ext cx="8370000" cy="24909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Para fins de utilização dos algoritmos de </a:t>
            </a:r>
            <a:r>
              <a:rPr lang="pt-BR" sz="1100" b="0" i="1" u="none" strike="noStrike" cap="none">
                <a:solidFill>
                  <a:srgbClr val="434343"/>
                </a:solidFill>
                <a:latin typeface="Open Sans"/>
                <a:ea typeface="Open Sans"/>
                <a:cs typeface="Open Sans"/>
                <a:sym typeface="Open Sans"/>
              </a:rPr>
              <a:t>machine learning</a:t>
            </a:r>
            <a:r>
              <a:rPr lang="pt-BR" sz="1100" b="0" i="0" u="none" strike="noStrike" cap="none">
                <a:solidFill>
                  <a:srgbClr val="434343"/>
                </a:solidFill>
                <a:latin typeface="Open Sans"/>
                <a:ea typeface="Open Sans"/>
                <a:cs typeface="Open Sans"/>
                <a:sym typeface="Open Sans"/>
              </a:rPr>
              <a:t>, os dados foram previamente tratados de acordo com o seguinte processo, em vista dos achados XXX e XXX da etapa de análise exploratória e dos requisitos XXX e XXX, necessários para teste dos algoritmos escolhidos.</a:t>
            </a:r>
            <a:endParaRPr sz="1100"/>
          </a:p>
          <a:p>
            <a:pPr marL="0" marR="0" lvl="0" indent="0" algn="l" rtl="0">
              <a:lnSpc>
                <a:spcPct val="100000"/>
              </a:lnSpc>
              <a:spcBef>
                <a:spcPts val="100"/>
              </a:spcBef>
              <a:spcAft>
                <a:spcPts val="0"/>
              </a:spcAft>
              <a:buNone/>
            </a:pPr>
            <a:endParaRPr sz="11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Foram removidos valores extremos </a:t>
            </a:r>
            <a:r>
              <a:rPr lang="pt-BR" sz="1100" b="0" i="1" u="none" strike="noStrike" cap="none">
                <a:solidFill>
                  <a:srgbClr val="434343"/>
                </a:solidFill>
                <a:latin typeface="Open Sans"/>
                <a:ea typeface="Open Sans"/>
                <a:cs typeface="Open Sans"/>
                <a:sym typeface="Open Sans"/>
              </a:rPr>
              <a:t>(outliers)</a:t>
            </a:r>
            <a:r>
              <a:rPr lang="pt-BR" sz="1100" b="0" i="0" u="none" strike="noStrike" cap="none">
                <a:solidFill>
                  <a:srgbClr val="434343"/>
                </a:solidFill>
                <a:latin typeface="Open Sans"/>
                <a:ea typeface="Open Sans"/>
                <a:cs typeface="Open Sans"/>
                <a:sym typeface="Open Sans"/>
              </a:rPr>
              <a:t> das variáveis XXX, XXX e XXX, devido ao motivo XXX.</a:t>
            </a:r>
            <a:endParaRPr sz="1100"/>
          </a:p>
          <a:p>
            <a:pPr marL="215900" marR="0" lvl="0" indent="-190500" algn="l" rtl="0">
              <a:lnSpc>
                <a:spcPct val="100000"/>
              </a:lnSpc>
              <a:spcBef>
                <a:spcPts val="100"/>
              </a:spcBef>
              <a:spcAft>
                <a:spcPts val="0"/>
              </a:spcAft>
              <a:buClr>
                <a:srgbClr val="434343"/>
              </a:buClr>
              <a:buSzPts val="400"/>
              <a:buFont typeface="Arial"/>
              <a:buNone/>
            </a:pPr>
            <a:endParaRPr sz="4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Os valores ausentes </a:t>
            </a:r>
            <a:r>
              <a:rPr lang="pt-BR" sz="1100" b="0" i="1" u="none" strike="noStrike" cap="none">
                <a:solidFill>
                  <a:srgbClr val="434343"/>
                </a:solidFill>
                <a:latin typeface="Open Sans"/>
                <a:ea typeface="Open Sans"/>
                <a:cs typeface="Open Sans"/>
                <a:sym typeface="Open Sans"/>
              </a:rPr>
              <a:t>(missings)</a:t>
            </a:r>
            <a:r>
              <a:rPr lang="pt-BR" sz="1100" b="0" i="0" u="none" strike="noStrike" cap="none">
                <a:solidFill>
                  <a:srgbClr val="434343"/>
                </a:solidFill>
                <a:latin typeface="Open Sans"/>
                <a:ea typeface="Open Sans"/>
                <a:cs typeface="Open Sans"/>
                <a:sym typeface="Open Sans"/>
              </a:rPr>
              <a:t> nas variáveis XXX, XXX e XXX foram substituídos pelo valor XXX, devido ao motivo XXX.</a:t>
            </a:r>
            <a:endParaRPr sz="1100"/>
          </a:p>
          <a:p>
            <a:pPr marL="215900" marR="0" lvl="0" indent="-190500" algn="l" rtl="0">
              <a:lnSpc>
                <a:spcPct val="100000"/>
              </a:lnSpc>
              <a:spcBef>
                <a:spcPts val="100"/>
              </a:spcBef>
              <a:spcAft>
                <a:spcPts val="0"/>
              </a:spcAft>
              <a:buClr>
                <a:srgbClr val="434343"/>
              </a:buClr>
              <a:buSzPts val="400"/>
              <a:buFont typeface="Arial"/>
              <a:buNone/>
            </a:pPr>
            <a:endParaRPr sz="4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As variáveis quantitativas XXX, XXX e XXX foram categorizadas, ou seja, transformadas em variáveis qualitativas, de acordo com o método XXX, devido ao motivo XXX.</a:t>
            </a:r>
            <a:endParaRPr sz="1100"/>
          </a:p>
          <a:p>
            <a:pPr marL="215900" marR="0" lvl="0" indent="-190500" algn="l" rtl="0">
              <a:lnSpc>
                <a:spcPct val="100000"/>
              </a:lnSpc>
              <a:spcBef>
                <a:spcPts val="100"/>
              </a:spcBef>
              <a:spcAft>
                <a:spcPts val="0"/>
              </a:spcAft>
              <a:buClr>
                <a:srgbClr val="434343"/>
              </a:buClr>
              <a:buSzPts val="400"/>
              <a:buFont typeface="Arial"/>
              <a:buNone/>
            </a:pPr>
            <a:endParaRPr sz="4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Arial"/>
              <a:buChar char="•"/>
            </a:pPr>
            <a:r>
              <a:rPr lang="pt-BR" sz="1100" b="0" i="0" u="none" strike="noStrike" cap="none">
                <a:solidFill>
                  <a:srgbClr val="434343"/>
                </a:solidFill>
                <a:latin typeface="Open Sans"/>
                <a:ea typeface="Open Sans"/>
                <a:cs typeface="Open Sans"/>
                <a:sym typeface="Open Sans"/>
              </a:rPr>
              <a:t>As variáveis qualitativas foram codificadas/representadas segundo o método XXX, devido ao motivo XXX.</a:t>
            </a:r>
            <a:endParaRPr sz="1100"/>
          </a:p>
        </p:txBody>
      </p:sp>
      <p:sp>
        <p:nvSpPr>
          <p:cNvPr id="343" name="Google Shape;343;p35"/>
          <p:cNvSpPr/>
          <p:nvPr/>
        </p:nvSpPr>
        <p:spPr>
          <a:xfrm>
            <a:off x="5977996" y="331366"/>
            <a:ext cx="2406300" cy="53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e dados são um exemplo; alterar e incrementar conforme necessidade, de forma autoral</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7">
          <a:extLst>
            <a:ext uri="{FF2B5EF4-FFF2-40B4-BE49-F238E27FC236}">
              <a16:creationId xmlns:a16="http://schemas.microsoft.com/office/drawing/2014/main" id="{8A91E850-3A2B-468D-C5D6-97A01DD06907}"/>
            </a:ext>
          </a:extLst>
        </p:cNvPr>
        <p:cNvGrpSpPr/>
        <p:nvPr/>
      </p:nvGrpSpPr>
      <p:grpSpPr>
        <a:xfrm>
          <a:off x="0" y="0"/>
          <a:ext cx="0" cy="0"/>
          <a:chOff x="0" y="0"/>
          <a:chExt cx="0" cy="0"/>
        </a:xfrm>
      </p:grpSpPr>
      <p:sp>
        <p:nvSpPr>
          <p:cNvPr id="348" name="Google Shape;348;p36">
            <a:extLst>
              <a:ext uri="{FF2B5EF4-FFF2-40B4-BE49-F238E27FC236}">
                <a16:creationId xmlns:a16="http://schemas.microsoft.com/office/drawing/2014/main" id="{DFA14E4B-904C-2D04-CBCA-22A2AB78FCCC}"/>
              </a:ext>
            </a:extLst>
          </p:cNvPr>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just" rtl="0">
              <a:lnSpc>
                <a:spcPct val="100000"/>
              </a:lnSpc>
              <a:spcBef>
                <a:spcPts val="0"/>
              </a:spcBef>
              <a:spcAft>
                <a:spcPts val="0"/>
              </a:spcAft>
              <a:buNone/>
            </a:pPr>
            <a:r>
              <a:rPr lang="pt-BR" sz="1800">
                <a:solidFill>
                  <a:srgbClr val="434343"/>
                </a:solidFill>
                <a:latin typeface="Open Sans"/>
                <a:ea typeface="Open Sans"/>
                <a:cs typeface="Open Sans"/>
                <a:sym typeface="Open Sans"/>
              </a:rPr>
              <a:t>6</a:t>
            </a:r>
            <a:r>
              <a:rPr lang="pt-BR" sz="1800" b="0" i="0" u="none" strike="noStrike" cap="none">
                <a:solidFill>
                  <a:srgbClr val="434343"/>
                </a:solidFill>
                <a:latin typeface="Open Sans"/>
                <a:ea typeface="Open Sans"/>
                <a:cs typeface="Open Sans"/>
                <a:sym typeface="Open Sans"/>
              </a:rPr>
              <a:t> Modelagem com </a:t>
            </a:r>
            <a:r>
              <a:rPr lang="pt-BR" sz="1800" b="0" i="1" u="none" strike="noStrike" cap="none">
                <a:solidFill>
                  <a:srgbClr val="434343"/>
                </a:solidFill>
                <a:latin typeface="Open Sans"/>
                <a:ea typeface="Open Sans"/>
                <a:cs typeface="Open Sans"/>
                <a:sym typeface="Open Sans"/>
              </a:rPr>
              <a:t>Machine Learning</a:t>
            </a:r>
            <a:endParaRPr sz="1800" b="0" i="0" u="none" strike="noStrike" cap="none">
              <a:solidFill>
                <a:srgbClr val="000000"/>
              </a:solidFill>
              <a:latin typeface="Arial"/>
              <a:ea typeface="Arial"/>
              <a:cs typeface="Arial"/>
              <a:sym typeface="Arial"/>
            </a:endParaRPr>
          </a:p>
        </p:txBody>
      </p:sp>
      <p:sp>
        <p:nvSpPr>
          <p:cNvPr id="349" name="Google Shape;349;p36">
            <a:extLst>
              <a:ext uri="{FF2B5EF4-FFF2-40B4-BE49-F238E27FC236}">
                <a16:creationId xmlns:a16="http://schemas.microsoft.com/office/drawing/2014/main" id="{BD0335CD-AD31-A773-71C5-D88BF95341E5}"/>
              </a:ext>
            </a:extLst>
          </p:cNvPr>
          <p:cNvSpPr/>
          <p:nvPr/>
        </p:nvSpPr>
        <p:spPr>
          <a:xfrm>
            <a:off x="0" y="790979"/>
            <a:ext cx="5557500" cy="2907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270000" tIns="34275" rIns="68575" bIns="34275" anchor="ctr" anchorCtr="0">
            <a:noAutofit/>
          </a:bodyPr>
          <a:lstStyle/>
          <a:p>
            <a:pPr marL="0" marR="0" lvl="0" indent="0" algn="l" rtl="0">
              <a:lnSpc>
                <a:spcPct val="100000"/>
              </a:lnSpc>
              <a:spcBef>
                <a:spcPts val="100"/>
              </a:spcBef>
              <a:spcAft>
                <a:spcPts val="0"/>
              </a:spcAft>
              <a:buNone/>
            </a:pPr>
            <a:r>
              <a:rPr lang="pt-BR" sz="1200" b="1" i="0" u="none" strike="noStrike" cap="none">
                <a:solidFill>
                  <a:srgbClr val="434343"/>
                </a:solidFill>
                <a:latin typeface="Open Sans"/>
                <a:ea typeface="Open Sans"/>
                <a:cs typeface="Open Sans"/>
                <a:sym typeface="Open Sans"/>
              </a:rPr>
              <a:t>Resultados da modelagem</a:t>
            </a:r>
            <a:endParaRPr sz="1100"/>
          </a:p>
        </p:txBody>
      </p:sp>
      <p:sp>
        <p:nvSpPr>
          <p:cNvPr id="350" name="Google Shape;350;p36">
            <a:extLst>
              <a:ext uri="{FF2B5EF4-FFF2-40B4-BE49-F238E27FC236}">
                <a16:creationId xmlns:a16="http://schemas.microsoft.com/office/drawing/2014/main" id="{1D6C1A04-EB2E-27E7-1693-11FD860EB5F6}"/>
              </a:ext>
            </a:extLst>
          </p:cNvPr>
          <p:cNvSpPr/>
          <p:nvPr/>
        </p:nvSpPr>
        <p:spPr>
          <a:xfrm>
            <a:off x="134943" y="1210082"/>
            <a:ext cx="8370000" cy="24909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A seguir, apresenta-se a </a:t>
            </a:r>
            <a:r>
              <a:rPr lang="pt-BR" sz="1100" b="1" i="0" u="none" strike="noStrike" cap="none">
                <a:solidFill>
                  <a:srgbClr val="434343"/>
                </a:solidFill>
                <a:latin typeface="Open Sans"/>
                <a:ea typeface="Open Sans"/>
                <a:cs typeface="Open Sans"/>
                <a:sym typeface="Open Sans"/>
              </a:rPr>
              <a:t>área abaixo da curva ROC </a:t>
            </a:r>
            <a:r>
              <a:rPr lang="pt-BR" sz="1100" b="0" i="0" u="none" strike="noStrike" cap="none">
                <a:solidFill>
                  <a:srgbClr val="434343"/>
                </a:solidFill>
                <a:latin typeface="Open Sans"/>
                <a:ea typeface="Open Sans"/>
                <a:cs typeface="Open Sans"/>
                <a:sym typeface="Open Sans"/>
              </a:rPr>
              <a:t>(AUC) associada aos </a:t>
            </a:r>
            <a:r>
              <a:rPr lang="pt-BR" sz="1100" b="1" i="0" u="none" strike="noStrike" cap="none">
                <a:solidFill>
                  <a:srgbClr val="434343"/>
                </a:solidFill>
                <a:latin typeface="Open Sans"/>
                <a:ea typeface="Open Sans"/>
                <a:cs typeface="Open Sans"/>
                <a:sym typeface="Open Sans"/>
              </a:rPr>
              <a:t>melhores modelos </a:t>
            </a:r>
            <a:r>
              <a:rPr lang="pt-BR" sz="1100" b="0" i="0" u="none" strike="noStrike" cap="none">
                <a:solidFill>
                  <a:srgbClr val="434343"/>
                </a:solidFill>
                <a:latin typeface="Open Sans"/>
                <a:ea typeface="Open Sans"/>
                <a:cs typeface="Open Sans"/>
                <a:sym typeface="Open Sans"/>
              </a:rPr>
              <a:t>obtidos por meio de cada algoritmo de classificação. Avaliou-se, também, as medidas de acurácia balanceada e sensibilidade.</a:t>
            </a:r>
            <a:endParaRPr sz="1100"/>
          </a:p>
          <a:p>
            <a:pPr marL="0" marR="0" lvl="0" indent="0" algn="l" rtl="0">
              <a:lnSpc>
                <a:spcPct val="100000"/>
              </a:lnSpc>
              <a:spcBef>
                <a:spcPts val="100"/>
              </a:spcBef>
              <a:spcAft>
                <a:spcPts val="0"/>
              </a:spcAft>
              <a:buNone/>
            </a:pPr>
            <a:endParaRPr sz="11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100"/>
              </a:spcBef>
              <a:spcAft>
                <a:spcPts val="0"/>
              </a:spcAft>
              <a:buNone/>
            </a:pPr>
            <a:endParaRPr sz="1100" b="0" i="0" u="none" strike="noStrike" cap="none">
              <a:solidFill>
                <a:srgbClr val="434343"/>
              </a:solidFill>
              <a:latin typeface="Open Sans"/>
              <a:ea typeface="Open Sans"/>
              <a:cs typeface="Open Sans"/>
              <a:sym typeface="Open Sans"/>
            </a:endParaRPr>
          </a:p>
        </p:txBody>
      </p:sp>
      <p:sp>
        <p:nvSpPr>
          <p:cNvPr id="351" name="Google Shape;351;p36">
            <a:extLst>
              <a:ext uri="{FF2B5EF4-FFF2-40B4-BE49-F238E27FC236}">
                <a16:creationId xmlns:a16="http://schemas.microsoft.com/office/drawing/2014/main" id="{21D33A8C-1D01-2F59-63BC-ADC5DFB7A702}"/>
              </a:ext>
            </a:extLst>
          </p:cNvPr>
          <p:cNvSpPr/>
          <p:nvPr/>
        </p:nvSpPr>
        <p:spPr>
          <a:xfrm>
            <a:off x="5977996" y="331366"/>
            <a:ext cx="2406300" cy="53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e dados são um exemplo; alterar e incrementar conforme necessidade, de forma autoral</a:t>
            </a:r>
            <a:endParaRPr sz="800" b="0" i="0" u="none" strike="noStrike" cap="none">
              <a:solidFill>
                <a:schemeClr val="dk1"/>
              </a:solidFill>
              <a:latin typeface="Open Sans"/>
              <a:ea typeface="Open Sans"/>
              <a:cs typeface="Open Sans"/>
              <a:sym typeface="Open Sans"/>
            </a:endParaRPr>
          </a:p>
        </p:txBody>
      </p:sp>
      <p:graphicFrame>
        <p:nvGraphicFramePr>
          <p:cNvPr id="352" name="Google Shape;352;p36">
            <a:extLst>
              <a:ext uri="{FF2B5EF4-FFF2-40B4-BE49-F238E27FC236}">
                <a16:creationId xmlns:a16="http://schemas.microsoft.com/office/drawing/2014/main" id="{758B7A48-F206-1C20-EB7A-C1D275A1A525}"/>
              </a:ext>
            </a:extLst>
          </p:cNvPr>
          <p:cNvGraphicFramePr/>
          <p:nvPr/>
        </p:nvGraphicFramePr>
        <p:xfrm>
          <a:off x="1372500" y="1733253"/>
          <a:ext cx="6399000" cy="1580320"/>
        </p:xfrm>
        <a:graphic>
          <a:graphicData uri="http://schemas.openxmlformats.org/drawingml/2006/table">
            <a:tbl>
              <a:tblPr firstRow="1" bandRow="1">
                <a:noFill/>
                <a:tableStyleId>{FF339A03-ACF4-4A0F-870E-1E541A6972BA}</a:tableStyleId>
              </a:tblPr>
              <a:tblGrid>
                <a:gridCol w="1323000">
                  <a:extLst>
                    <a:ext uri="{9D8B030D-6E8A-4147-A177-3AD203B41FA5}">
                      <a16:colId xmlns:a16="http://schemas.microsoft.com/office/drawing/2014/main" val="20000"/>
                    </a:ext>
                  </a:extLst>
                </a:gridCol>
                <a:gridCol w="1269000">
                  <a:extLst>
                    <a:ext uri="{9D8B030D-6E8A-4147-A177-3AD203B41FA5}">
                      <a16:colId xmlns:a16="http://schemas.microsoft.com/office/drawing/2014/main" val="20001"/>
                    </a:ext>
                  </a:extLst>
                </a:gridCol>
                <a:gridCol w="1269000">
                  <a:extLst>
                    <a:ext uri="{9D8B030D-6E8A-4147-A177-3AD203B41FA5}">
                      <a16:colId xmlns:a16="http://schemas.microsoft.com/office/drawing/2014/main" val="20002"/>
                    </a:ext>
                  </a:extLst>
                </a:gridCol>
                <a:gridCol w="1269000">
                  <a:extLst>
                    <a:ext uri="{9D8B030D-6E8A-4147-A177-3AD203B41FA5}">
                      <a16:colId xmlns:a16="http://schemas.microsoft.com/office/drawing/2014/main" val="20003"/>
                    </a:ext>
                  </a:extLst>
                </a:gridCol>
                <a:gridCol w="1269000">
                  <a:extLst>
                    <a:ext uri="{9D8B030D-6E8A-4147-A177-3AD203B41FA5}">
                      <a16:colId xmlns:a16="http://schemas.microsoft.com/office/drawing/2014/main" val="20004"/>
                    </a:ext>
                  </a:extLst>
                </a:gridCol>
              </a:tblGrid>
              <a:tr h="324000">
                <a:tc>
                  <a:txBody>
                    <a:bodyPr/>
                    <a:lstStyle/>
                    <a:p>
                      <a:pPr marL="0" marR="0" lvl="0" indent="0" algn="l" rtl="0">
                        <a:lnSpc>
                          <a:spcPct val="100000"/>
                        </a:lnSpc>
                        <a:spcBef>
                          <a:spcPts val="0"/>
                        </a:spcBef>
                        <a:spcAft>
                          <a:spcPts val="0"/>
                        </a:spcAft>
                        <a:buNone/>
                      </a:pPr>
                      <a:r>
                        <a:rPr lang="pt-BR" sz="900" u="none" strike="noStrike" cap="none">
                          <a:solidFill>
                            <a:schemeClr val="lt1"/>
                          </a:solidFill>
                          <a:latin typeface="Open Sans"/>
                          <a:ea typeface="Open Sans"/>
                          <a:cs typeface="Open Sans"/>
                          <a:sym typeface="Open Sans"/>
                        </a:rPr>
                        <a:t>Termo</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tc>
                  <a:txBody>
                    <a:bodyPr/>
                    <a:lstStyle/>
                    <a:p>
                      <a:pPr marL="0" marR="0" lvl="0" indent="0" algn="ctr" rtl="0">
                        <a:lnSpc>
                          <a:spcPct val="100000"/>
                        </a:lnSpc>
                        <a:spcBef>
                          <a:spcPts val="0"/>
                        </a:spcBef>
                        <a:spcAft>
                          <a:spcPts val="0"/>
                        </a:spcAft>
                        <a:buNone/>
                      </a:pPr>
                      <a:r>
                        <a:rPr lang="pt-BR" sz="900" u="none" strike="noStrike" cap="none">
                          <a:solidFill>
                            <a:schemeClr val="lt1"/>
                          </a:solidFill>
                          <a:latin typeface="Open Sans"/>
                          <a:ea typeface="Open Sans"/>
                          <a:cs typeface="Open Sans"/>
                          <a:sym typeface="Open Sans"/>
                        </a:rPr>
                        <a:t>AUC médio </a:t>
                      </a:r>
                      <a:r>
                        <a:rPr lang="pt-BR" sz="900" b="0" u="none" strike="noStrike" cap="none">
                          <a:solidFill>
                            <a:schemeClr val="lt1"/>
                          </a:solidFill>
                          <a:latin typeface="Open Sans"/>
                          <a:ea typeface="Open Sans"/>
                          <a:cs typeface="Open Sans"/>
                          <a:sym typeface="Open Sans"/>
                        </a:rPr>
                        <a:t>(teste)</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tc>
                  <a:txBody>
                    <a:bodyPr/>
                    <a:lstStyle/>
                    <a:p>
                      <a:pPr marL="0" marR="0" lvl="0" indent="0" algn="ctr" rtl="0">
                        <a:lnSpc>
                          <a:spcPct val="100000"/>
                        </a:lnSpc>
                        <a:spcBef>
                          <a:spcPts val="0"/>
                        </a:spcBef>
                        <a:spcAft>
                          <a:spcPts val="0"/>
                        </a:spcAft>
                        <a:buNone/>
                      </a:pPr>
                      <a:r>
                        <a:rPr lang="pt-BR" sz="900" u="none" strike="noStrike" cap="none">
                          <a:solidFill>
                            <a:schemeClr val="lt1"/>
                          </a:solidFill>
                          <a:latin typeface="Open Sans"/>
                          <a:ea typeface="Open Sans"/>
                          <a:cs typeface="Open Sans"/>
                          <a:sym typeface="Open Sans"/>
                        </a:rPr>
                        <a:t>Acurácia balanceada média</a:t>
                      </a:r>
                      <a:endParaRPr sz="1100"/>
                    </a:p>
                    <a:p>
                      <a:pPr marL="0" marR="0" lvl="0" indent="0" algn="ctr" rtl="0">
                        <a:lnSpc>
                          <a:spcPct val="100000"/>
                        </a:lnSpc>
                        <a:spcBef>
                          <a:spcPts val="0"/>
                        </a:spcBef>
                        <a:spcAft>
                          <a:spcPts val="0"/>
                        </a:spcAft>
                        <a:buNone/>
                      </a:pPr>
                      <a:r>
                        <a:rPr lang="pt-BR" sz="900" b="0" u="none" strike="noStrike" cap="none">
                          <a:solidFill>
                            <a:schemeClr val="lt1"/>
                          </a:solidFill>
                          <a:latin typeface="Open Sans"/>
                          <a:ea typeface="Open Sans"/>
                          <a:cs typeface="Open Sans"/>
                          <a:sym typeface="Open Sans"/>
                        </a:rPr>
                        <a:t>(teste)</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tc>
                  <a:txBody>
                    <a:bodyPr/>
                    <a:lstStyle/>
                    <a:p>
                      <a:pPr marL="0" marR="0" lvl="0" indent="0" algn="ctr" rtl="0">
                        <a:lnSpc>
                          <a:spcPct val="100000"/>
                        </a:lnSpc>
                        <a:spcBef>
                          <a:spcPts val="0"/>
                        </a:spcBef>
                        <a:spcAft>
                          <a:spcPts val="0"/>
                        </a:spcAft>
                        <a:buNone/>
                      </a:pPr>
                      <a:r>
                        <a:rPr lang="pt-BR" sz="900" u="none" strike="noStrike" cap="none">
                          <a:solidFill>
                            <a:schemeClr val="lt1"/>
                          </a:solidFill>
                          <a:latin typeface="Open Sans"/>
                          <a:ea typeface="Open Sans"/>
                          <a:cs typeface="Open Sans"/>
                          <a:sym typeface="Open Sans"/>
                        </a:rPr>
                        <a:t>Sensibilidade média</a:t>
                      </a:r>
                      <a:endParaRPr sz="1100"/>
                    </a:p>
                    <a:p>
                      <a:pPr marL="0" marR="0" lvl="0" indent="0" algn="ctr" rtl="0">
                        <a:lnSpc>
                          <a:spcPct val="100000"/>
                        </a:lnSpc>
                        <a:spcBef>
                          <a:spcPts val="0"/>
                        </a:spcBef>
                        <a:spcAft>
                          <a:spcPts val="0"/>
                        </a:spcAft>
                        <a:buNone/>
                      </a:pPr>
                      <a:r>
                        <a:rPr lang="pt-BR" sz="900" b="0" u="none" strike="noStrike" cap="none">
                          <a:solidFill>
                            <a:schemeClr val="lt1"/>
                          </a:solidFill>
                          <a:latin typeface="Open Sans"/>
                          <a:ea typeface="Open Sans"/>
                          <a:cs typeface="Open Sans"/>
                          <a:sym typeface="Open Sans"/>
                        </a:rPr>
                        <a:t>(teste)</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tc>
                  <a:txBody>
                    <a:bodyPr/>
                    <a:lstStyle/>
                    <a:p>
                      <a:pPr marL="0" marR="0" lvl="0" indent="0" algn="ctr" rtl="0">
                        <a:lnSpc>
                          <a:spcPct val="100000"/>
                        </a:lnSpc>
                        <a:spcBef>
                          <a:spcPts val="0"/>
                        </a:spcBef>
                        <a:spcAft>
                          <a:spcPts val="0"/>
                        </a:spcAft>
                        <a:buNone/>
                      </a:pPr>
                      <a:r>
                        <a:rPr lang="pt-BR" sz="900" u="none" strike="noStrike" cap="none">
                          <a:solidFill>
                            <a:schemeClr val="lt1"/>
                          </a:solidFill>
                          <a:latin typeface="Open Sans"/>
                          <a:ea typeface="Open Sans"/>
                          <a:cs typeface="Open Sans"/>
                          <a:sym typeface="Open Sans"/>
                        </a:rPr>
                        <a:t>Qtde. de variáveis</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2BAB1"/>
                    </a:solidFill>
                  </a:tcPr>
                </a:tc>
                <a:extLst>
                  <a:ext uri="{0D108BD9-81ED-4DB2-BD59-A6C34878D82A}">
                    <a16:rowId xmlns:a16="http://schemas.microsoft.com/office/drawing/2014/main" val="10000"/>
                  </a:ext>
                </a:extLst>
              </a:tr>
              <a:tr h="216000">
                <a:tc>
                  <a:txBody>
                    <a:bodyPr/>
                    <a:lstStyle/>
                    <a:p>
                      <a:pPr marL="0" marR="0" lvl="0" indent="0" algn="l" rtl="0">
                        <a:lnSpc>
                          <a:spcPct val="100000"/>
                        </a:lnSpc>
                        <a:spcBef>
                          <a:spcPts val="0"/>
                        </a:spcBef>
                        <a:spcAft>
                          <a:spcPts val="0"/>
                        </a:spcAft>
                        <a:buClr>
                          <a:srgbClr val="434343"/>
                        </a:buClr>
                        <a:buSzPts val="900"/>
                        <a:buFont typeface="Arial"/>
                        <a:buNone/>
                      </a:pPr>
                      <a:r>
                        <a:rPr lang="pt-BR" sz="900" u="none" strike="noStrike" cap="none">
                          <a:solidFill>
                            <a:srgbClr val="434343"/>
                          </a:solidFill>
                          <a:latin typeface="Open Sans"/>
                          <a:ea typeface="Open Sans"/>
                          <a:cs typeface="Open Sans"/>
                          <a:sym typeface="Open Sans"/>
                        </a:rPr>
                        <a:t>XXX</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100" dirty="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16000">
                <a:tc>
                  <a:txBody>
                    <a:bodyPr/>
                    <a:lstStyle/>
                    <a:p>
                      <a:pPr marL="0" marR="0" lvl="0" indent="0" algn="l" rtl="0">
                        <a:lnSpc>
                          <a:spcPct val="100000"/>
                        </a:lnSpc>
                        <a:spcBef>
                          <a:spcPts val="0"/>
                        </a:spcBef>
                        <a:spcAft>
                          <a:spcPts val="0"/>
                        </a:spcAft>
                        <a:buClr>
                          <a:srgbClr val="434343"/>
                        </a:buClr>
                        <a:buSzPts val="900"/>
                        <a:buFont typeface="Arial"/>
                        <a:buNone/>
                      </a:pPr>
                      <a:r>
                        <a:rPr lang="pt-BR" sz="900" i="0" u="none" strike="noStrike" cap="none">
                          <a:solidFill>
                            <a:srgbClr val="434343"/>
                          </a:solidFill>
                          <a:latin typeface="Open Sans"/>
                          <a:ea typeface="Open Sans"/>
                          <a:cs typeface="Open Sans"/>
                          <a:sym typeface="Open Sans"/>
                        </a:rPr>
                        <a:t>XXX</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16000">
                <a:tc>
                  <a:txBody>
                    <a:bodyPr/>
                    <a:lstStyle/>
                    <a:p>
                      <a:pPr marL="0" marR="0" lvl="0" indent="0" algn="l" rtl="0">
                        <a:lnSpc>
                          <a:spcPct val="100000"/>
                        </a:lnSpc>
                        <a:spcBef>
                          <a:spcPts val="0"/>
                        </a:spcBef>
                        <a:spcAft>
                          <a:spcPts val="0"/>
                        </a:spcAft>
                        <a:buClr>
                          <a:srgbClr val="434343"/>
                        </a:buClr>
                        <a:buSzPts val="900"/>
                        <a:buFont typeface="Arial"/>
                        <a:buNone/>
                      </a:pPr>
                      <a:r>
                        <a:rPr lang="pt-BR" sz="900" i="0" u="none" strike="noStrike" cap="none">
                          <a:solidFill>
                            <a:srgbClr val="434343"/>
                          </a:solidFill>
                          <a:latin typeface="Open Sans"/>
                          <a:ea typeface="Open Sans"/>
                          <a:cs typeface="Open Sans"/>
                          <a:sym typeface="Open Sans"/>
                        </a:rPr>
                        <a:t>XXX</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16000">
                <a:tc>
                  <a:txBody>
                    <a:bodyPr/>
                    <a:lstStyle/>
                    <a:p>
                      <a:pPr marL="0" marR="0" lvl="0" indent="0" algn="l" rtl="0">
                        <a:lnSpc>
                          <a:spcPct val="100000"/>
                        </a:lnSpc>
                        <a:spcBef>
                          <a:spcPts val="0"/>
                        </a:spcBef>
                        <a:spcAft>
                          <a:spcPts val="0"/>
                        </a:spcAft>
                        <a:buClr>
                          <a:srgbClr val="434343"/>
                        </a:buClr>
                        <a:buSzPts val="900"/>
                        <a:buFont typeface="Arial"/>
                        <a:buNone/>
                      </a:pPr>
                      <a:r>
                        <a:rPr lang="pt-BR" sz="900" i="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16000">
                <a:tc>
                  <a:txBody>
                    <a:bodyPr/>
                    <a:lstStyle/>
                    <a:p>
                      <a:pPr marL="0" marR="0" lvl="0" indent="0" algn="l" rtl="0">
                        <a:lnSpc>
                          <a:spcPct val="100000"/>
                        </a:lnSpc>
                        <a:spcBef>
                          <a:spcPts val="0"/>
                        </a:spcBef>
                        <a:spcAft>
                          <a:spcPts val="0"/>
                        </a:spcAft>
                        <a:buClr>
                          <a:srgbClr val="000000"/>
                        </a:buClr>
                        <a:buSzPts val="900"/>
                        <a:buFont typeface="Arial"/>
                        <a:buNone/>
                      </a:pPr>
                      <a:r>
                        <a:rPr lang="pt-BR" sz="900" i="0" u="none" strike="noStrike" cap="none">
                          <a:solidFill>
                            <a:srgbClr val="434343"/>
                          </a:solidFill>
                          <a:latin typeface="Open Sans"/>
                          <a:ea typeface="Open Sans"/>
                          <a:cs typeface="Open Sans"/>
                          <a:sym typeface="Open Sans"/>
                        </a:rPr>
                        <a:t>XXX</a:t>
                      </a:r>
                      <a:endParaRPr sz="900" i="0" u="none" strike="noStrike" cap="none">
                        <a:solidFill>
                          <a:srgbClr val="434343"/>
                        </a:solidFill>
                        <a:latin typeface="Open Sans"/>
                        <a:ea typeface="Open Sans"/>
                        <a:cs typeface="Open Sans"/>
                        <a:sym typeface="Open Sans"/>
                      </a:endParaRPr>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a:solidFill>
                            <a:srgbClr val="434343"/>
                          </a:solidFill>
                          <a:latin typeface="Open Sans"/>
                          <a:ea typeface="Open Sans"/>
                          <a:cs typeface="Open Sans"/>
                          <a:sym typeface="Open Sans"/>
                        </a:rPr>
                        <a:t>...</a:t>
                      </a:r>
                      <a:endParaRPr sz="110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pt-BR" sz="900" u="none" strike="noStrike" cap="none" dirty="0">
                          <a:solidFill>
                            <a:srgbClr val="434343"/>
                          </a:solidFill>
                          <a:latin typeface="Open Sans"/>
                          <a:ea typeface="Open Sans"/>
                          <a:cs typeface="Open Sans"/>
                          <a:sym typeface="Open Sans"/>
                        </a:rPr>
                        <a:t>...</a:t>
                      </a:r>
                      <a:endParaRPr sz="1100" dirty="0"/>
                    </a:p>
                  </a:txBody>
                  <a:tcPr marL="68600" marR="68600" marT="34300" marB="343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02BAB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53" name="Google Shape;353;p36">
            <a:extLst>
              <a:ext uri="{FF2B5EF4-FFF2-40B4-BE49-F238E27FC236}">
                <a16:creationId xmlns:a16="http://schemas.microsoft.com/office/drawing/2014/main" id="{32969F7C-B12F-5D55-80F9-1FDAF7C75960}"/>
              </a:ext>
            </a:extLst>
          </p:cNvPr>
          <p:cNvSpPr/>
          <p:nvPr/>
        </p:nvSpPr>
        <p:spPr>
          <a:xfrm>
            <a:off x="727816" y="3526160"/>
            <a:ext cx="7688400" cy="826500"/>
          </a:xfrm>
          <a:prstGeom prst="rect">
            <a:avLst/>
          </a:prstGeom>
          <a:solidFill>
            <a:srgbClr val="02BAB1">
              <a:alpha val="14900"/>
            </a:srgbClr>
          </a:solidFill>
          <a:ln>
            <a:noFill/>
          </a:ln>
        </p:spPr>
        <p:txBody>
          <a:bodyPr spcFirstLastPara="1" wrap="square" lIns="135000" tIns="34275" rIns="135000"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É possível observar que...</a:t>
            </a:r>
            <a:endParaRPr sz="1100" b="0" i="1" u="none" strike="noStrike" cap="none">
              <a:solidFill>
                <a:srgbClr val="434343"/>
              </a:solidFill>
              <a:latin typeface="Open Sans"/>
              <a:ea typeface="Open Sans"/>
              <a:cs typeface="Open Sans"/>
              <a:sym typeface="Open Sans"/>
            </a:endParaRPr>
          </a:p>
        </p:txBody>
      </p:sp>
    </p:spTree>
    <p:extLst>
      <p:ext uri="{BB962C8B-B14F-4D97-AF65-F5344CB8AC3E}">
        <p14:creationId xmlns:p14="http://schemas.microsoft.com/office/powerpoint/2010/main" val="364876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just" rtl="0">
              <a:lnSpc>
                <a:spcPct val="100000"/>
              </a:lnSpc>
              <a:spcBef>
                <a:spcPts val="0"/>
              </a:spcBef>
              <a:spcAft>
                <a:spcPts val="0"/>
              </a:spcAft>
              <a:buNone/>
            </a:pPr>
            <a:r>
              <a:rPr lang="pt-BR" sz="1800">
                <a:solidFill>
                  <a:srgbClr val="434343"/>
                </a:solidFill>
                <a:latin typeface="Open Sans"/>
                <a:ea typeface="Open Sans"/>
                <a:cs typeface="Open Sans"/>
                <a:sym typeface="Open Sans"/>
              </a:rPr>
              <a:t>6</a:t>
            </a:r>
            <a:r>
              <a:rPr lang="pt-BR" sz="1800" b="0" i="0" u="none" strike="noStrike" cap="none">
                <a:solidFill>
                  <a:srgbClr val="434343"/>
                </a:solidFill>
                <a:latin typeface="Open Sans"/>
                <a:ea typeface="Open Sans"/>
                <a:cs typeface="Open Sans"/>
                <a:sym typeface="Open Sans"/>
              </a:rPr>
              <a:t>. Modelagem com </a:t>
            </a:r>
            <a:r>
              <a:rPr lang="pt-BR" sz="1800" b="0" i="1" u="none" strike="noStrike" cap="none">
                <a:solidFill>
                  <a:srgbClr val="434343"/>
                </a:solidFill>
                <a:latin typeface="Open Sans"/>
                <a:ea typeface="Open Sans"/>
                <a:cs typeface="Open Sans"/>
                <a:sym typeface="Open Sans"/>
              </a:rPr>
              <a:t>Machine Learning</a:t>
            </a:r>
            <a:endParaRPr sz="1800" b="0" i="0" u="none" strike="noStrike" cap="none">
              <a:solidFill>
                <a:srgbClr val="000000"/>
              </a:solidFill>
              <a:latin typeface="Arial"/>
              <a:ea typeface="Arial"/>
              <a:cs typeface="Arial"/>
              <a:sym typeface="Arial"/>
            </a:endParaRPr>
          </a:p>
        </p:txBody>
      </p:sp>
      <p:sp>
        <p:nvSpPr>
          <p:cNvPr id="359" name="Google Shape;359;p37"/>
          <p:cNvSpPr/>
          <p:nvPr/>
        </p:nvSpPr>
        <p:spPr>
          <a:xfrm>
            <a:off x="0" y="790979"/>
            <a:ext cx="5557500" cy="2907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270000" tIns="34275" rIns="68575" bIns="34275" anchor="ctr" anchorCtr="0">
            <a:noAutofit/>
          </a:bodyPr>
          <a:lstStyle/>
          <a:p>
            <a:pPr marL="0" marR="0" lvl="0" indent="0" algn="l" rtl="0">
              <a:lnSpc>
                <a:spcPct val="100000"/>
              </a:lnSpc>
              <a:spcBef>
                <a:spcPts val="100"/>
              </a:spcBef>
              <a:spcAft>
                <a:spcPts val="0"/>
              </a:spcAft>
              <a:buNone/>
            </a:pPr>
            <a:r>
              <a:rPr lang="pt-BR" sz="1200" b="1" i="0" u="none" strike="noStrike" cap="none">
                <a:solidFill>
                  <a:srgbClr val="434343"/>
                </a:solidFill>
                <a:latin typeface="Open Sans"/>
                <a:ea typeface="Open Sans"/>
                <a:cs typeface="Open Sans"/>
                <a:sym typeface="Open Sans"/>
              </a:rPr>
              <a:t>Resultados da modelagem</a:t>
            </a:r>
            <a:endParaRPr sz="1100"/>
          </a:p>
        </p:txBody>
      </p:sp>
      <p:sp>
        <p:nvSpPr>
          <p:cNvPr id="360" name="Google Shape;360;p37"/>
          <p:cNvSpPr/>
          <p:nvPr/>
        </p:nvSpPr>
        <p:spPr>
          <a:xfrm>
            <a:off x="208722" y="1448463"/>
            <a:ext cx="6455400" cy="173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Outras análises recomendadas, que podem ser esperadas pelos especialistas da banca:</a:t>
            </a:r>
            <a:endParaRPr sz="1100"/>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Open Sans"/>
              <a:ea typeface="Open Sans"/>
              <a:cs typeface="Open Sans"/>
              <a:sym typeface="Open Sans"/>
            </a:endParaRPr>
          </a:p>
          <a:p>
            <a:pPr marL="215900" marR="0" lvl="0" indent="-222250" algn="l" rtl="0">
              <a:lnSpc>
                <a:spcPct val="100000"/>
              </a:lnSpc>
              <a:spcBef>
                <a:spcPts val="0"/>
              </a:spcBef>
              <a:spcAft>
                <a:spcPts val="0"/>
              </a:spcAft>
              <a:buClr>
                <a:srgbClr val="000000"/>
              </a:buClr>
              <a:buSzPts val="1100"/>
              <a:buFont typeface="Arial"/>
              <a:buChar char="-"/>
            </a:pPr>
            <a:r>
              <a:rPr lang="pt-BR" sz="1100" b="0" i="0" u="none" strike="noStrike" cap="none">
                <a:solidFill>
                  <a:srgbClr val="000000"/>
                </a:solidFill>
                <a:latin typeface="Open Sans"/>
                <a:ea typeface="Open Sans"/>
                <a:cs typeface="Open Sans"/>
                <a:sym typeface="Open Sans"/>
              </a:rPr>
              <a:t>Análise de </a:t>
            </a:r>
            <a:r>
              <a:rPr lang="pt-BR" sz="1100" b="1" i="0" u="none" strike="noStrike" cap="none">
                <a:solidFill>
                  <a:srgbClr val="000000"/>
                </a:solidFill>
                <a:latin typeface="Open Sans"/>
                <a:ea typeface="Open Sans"/>
                <a:cs typeface="Open Sans"/>
                <a:sym typeface="Open Sans"/>
              </a:rPr>
              <a:t>matrizes de classificação correta</a:t>
            </a:r>
            <a:r>
              <a:rPr lang="pt-BR" sz="1100" b="0" i="0" u="none" strike="noStrike" cap="none">
                <a:solidFill>
                  <a:srgbClr val="000000"/>
                </a:solidFill>
                <a:latin typeface="Open Sans"/>
                <a:ea typeface="Open Sans"/>
                <a:cs typeface="Open Sans"/>
                <a:sym typeface="Open Sans"/>
              </a:rPr>
              <a:t>, associadas a um ponto de corte, para fins de comparação com o modelo estatístico proposto na seção 6</a:t>
            </a:r>
            <a:endParaRPr sz="1100"/>
          </a:p>
          <a:p>
            <a:pPr marL="215900" marR="0" lvl="0" indent="-20320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Open Sans"/>
              <a:ea typeface="Open Sans"/>
              <a:cs typeface="Open Sans"/>
              <a:sym typeface="Open Sans"/>
            </a:endParaRPr>
          </a:p>
          <a:p>
            <a:pPr marL="215900" marR="0" lvl="0" indent="-222250" algn="l" rtl="0">
              <a:lnSpc>
                <a:spcPct val="100000"/>
              </a:lnSpc>
              <a:spcBef>
                <a:spcPts val="0"/>
              </a:spcBef>
              <a:spcAft>
                <a:spcPts val="0"/>
              </a:spcAft>
              <a:buClr>
                <a:srgbClr val="000000"/>
              </a:buClr>
              <a:buSzPts val="1100"/>
              <a:buFont typeface="Arial"/>
              <a:buChar char="-"/>
            </a:pPr>
            <a:r>
              <a:rPr lang="pt-BR" sz="1100" b="0" i="0" u="none" strike="noStrike" cap="none">
                <a:solidFill>
                  <a:srgbClr val="000000"/>
                </a:solidFill>
                <a:latin typeface="Open Sans"/>
                <a:ea typeface="Open Sans"/>
                <a:cs typeface="Open Sans"/>
                <a:sym typeface="Open Sans"/>
              </a:rPr>
              <a:t>Gráficos de </a:t>
            </a:r>
            <a:r>
              <a:rPr lang="pt-BR" sz="1100" b="1" i="0" u="none" strike="noStrike" cap="none">
                <a:solidFill>
                  <a:srgbClr val="000000"/>
                </a:solidFill>
                <a:latin typeface="Open Sans"/>
                <a:ea typeface="Open Sans"/>
                <a:cs typeface="Open Sans"/>
                <a:sym typeface="Open Sans"/>
              </a:rPr>
              <a:t>interpretabilidade das variáveis do modelo</a:t>
            </a:r>
            <a:r>
              <a:rPr lang="pt-BR" sz="1100" b="0" i="0" u="none" strike="noStrike" cap="none">
                <a:solidFill>
                  <a:srgbClr val="000000"/>
                </a:solidFill>
                <a:latin typeface="Open Sans"/>
                <a:ea typeface="Open Sans"/>
                <a:cs typeface="Open Sans"/>
                <a:sym typeface="Open Sans"/>
              </a:rPr>
              <a:t>, usando técnicas como a medida de importância de Gini e o índice SHAP.</a:t>
            </a:r>
            <a:endParaRPr sz="1100"/>
          </a:p>
          <a:p>
            <a:pPr marL="215900" marR="0" lvl="0" indent="-20320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Open Sans"/>
              <a:ea typeface="Open Sans"/>
              <a:cs typeface="Open Sans"/>
              <a:sym typeface="Open Sans"/>
            </a:endParaRPr>
          </a:p>
          <a:p>
            <a:pPr marL="215900" marR="0" lvl="0" indent="-222250" algn="l" rtl="0">
              <a:lnSpc>
                <a:spcPct val="100000"/>
              </a:lnSpc>
              <a:spcBef>
                <a:spcPts val="0"/>
              </a:spcBef>
              <a:spcAft>
                <a:spcPts val="0"/>
              </a:spcAft>
              <a:buClr>
                <a:srgbClr val="000000"/>
              </a:buClr>
              <a:buSzPts val="1100"/>
              <a:buFont typeface="Arial"/>
              <a:buChar char="-"/>
            </a:pPr>
            <a:r>
              <a:rPr lang="pt-BR" sz="1100" b="0" i="0" u="none" strike="noStrike" cap="none">
                <a:solidFill>
                  <a:srgbClr val="000000"/>
                </a:solidFill>
                <a:latin typeface="Open Sans"/>
                <a:ea typeface="Open Sans"/>
                <a:cs typeface="Open Sans"/>
                <a:sym typeface="Open Sans"/>
              </a:rPr>
              <a:t>Teste mais abrangente de algoritmos de </a:t>
            </a:r>
            <a:r>
              <a:rPr lang="pt-BR" sz="1100" b="0" i="1" u="none" strike="noStrike" cap="none">
                <a:solidFill>
                  <a:srgbClr val="000000"/>
                </a:solidFill>
                <a:latin typeface="Open Sans"/>
                <a:ea typeface="Open Sans"/>
                <a:cs typeface="Open Sans"/>
                <a:sym typeface="Open Sans"/>
              </a:rPr>
              <a:t>machine learning</a:t>
            </a:r>
            <a:r>
              <a:rPr lang="pt-BR" sz="1100" b="0" i="0" u="none" strike="noStrike" cap="none">
                <a:solidFill>
                  <a:srgbClr val="000000"/>
                </a:solidFill>
                <a:latin typeface="Open Sans"/>
                <a:ea typeface="Open Sans"/>
                <a:cs typeface="Open Sans"/>
                <a:sym typeface="Open Sans"/>
              </a:rPr>
              <a:t> por meio de </a:t>
            </a:r>
            <a:r>
              <a:rPr lang="pt-BR" sz="1100" b="1" i="0" u="none" strike="noStrike" cap="none">
                <a:solidFill>
                  <a:srgbClr val="000000"/>
                </a:solidFill>
                <a:latin typeface="Open Sans"/>
                <a:ea typeface="Open Sans"/>
                <a:cs typeface="Open Sans"/>
                <a:sym typeface="Open Sans"/>
              </a:rPr>
              <a:t>bibliotecas de AutoML</a:t>
            </a:r>
            <a:r>
              <a:rPr lang="pt-BR" sz="1100" b="0" i="0" u="none" strike="noStrike" cap="none">
                <a:solidFill>
                  <a:srgbClr val="000000"/>
                </a:solidFill>
                <a:latin typeface="Open Sans"/>
                <a:ea typeface="Open Sans"/>
                <a:cs typeface="Open Sans"/>
                <a:sym typeface="Open Sans"/>
              </a:rPr>
              <a:t>, para o caso supervisionado – em especial, se os algoritmos testados anteriormente não apresentarem um bom resultado.</a:t>
            </a:r>
            <a:endParaRPr sz="1100" b="0"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5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8"/>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just" rtl="0">
              <a:lnSpc>
                <a:spcPct val="100000"/>
              </a:lnSpc>
              <a:spcBef>
                <a:spcPts val="0"/>
              </a:spcBef>
              <a:spcAft>
                <a:spcPts val="0"/>
              </a:spcAft>
              <a:buNone/>
            </a:pPr>
            <a:r>
              <a:rPr lang="pt-BR" sz="1800">
                <a:solidFill>
                  <a:srgbClr val="434343"/>
                </a:solidFill>
                <a:latin typeface="Open Sans"/>
                <a:ea typeface="Open Sans"/>
                <a:cs typeface="Open Sans"/>
                <a:sym typeface="Open Sans"/>
              </a:rPr>
              <a:t>6</a:t>
            </a:r>
            <a:r>
              <a:rPr lang="pt-BR" sz="1800" b="0" i="0" u="none" strike="noStrike" cap="none">
                <a:solidFill>
                  <a:srgbClr val="434343"/>
                </a:solidFill>
                <a:latin typeface="Open Sans"/>
                <a:ea typeface="Open Sans"/>
                <a:cs typeface="Open Sans"/>
                <a:sym typeface="Open Sans"/>
              </a:rPr>
              <a:t>. Modelagem com </a:t>
            </a:r>
            <a:r>
              <a:rPr lang="pt-BR" sz="1800" b="0" i="1" u="none" strike="noStrike" cap="none">
                <a:solidFill>
                  <a:srgbClr val="434343"/>
                </a:solidFill>
                <a:latin typeface="Open Sans"/>
                <a:ea typeface="Open Sans"/>
                <a:cs typeface="Open Sans"/>
                <a:sym typeface="Open Sans"/>
              </a:rPr>
              <a:t>Machine Learning</a:t>
            </a:r>
            <a:endParaRPr sz="1800" b="0" i="0" u="none" strike="noStrike" cap="none">
              <a:solidFill>
                <a:srgbClr val="000000"/>
              </a:solidFill>
              <a:latin typeface="Arial"/>
              <a:ea typeface="Arial"/>
              <a:cs typeface="Arial"/>
              <a:sym typeface="Arial"/>
            </a:endParaRPr>
          </a:p>
        </p:txBody>
      </p:sp>
      <p:sp>
        <p:nvSpPr>
          <p:cNvPr id="366" name="Google Shape;366;p38"/>
          <p:cNvSpPr/>
          <p:nvPr/>
        </p:nvSpPr>
        <p:spPr>
          <a:xfrm>
            <a:off x="0" y="790979"/>
            <a:ext cx="5557500" cy="2907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270000" tIns="34275" rIns="68575" bIns="34275" anchor="ctr" anchorCtr="0">
            <a:noAutofit/>
          </a:bodyPr>
          <a:lstStyle/>
          <a:p>
            <a:pPr marL="0" marR="0" lvl="0" indent="0" algn="l" rtl="0">
              <a:lnSpc>
                <a:spcPct val="100000"/>
              </a:lnSpc>
              <a:spcBef>
                <a:spcPts val="100"/>
              </a:spcBef>
              <a:spcAft>
                <a:spcPts val="0"/>
              </a:spcAft>
              <a:buNone/>
            </a:pPr>
            <a:r>
              <a:rPr lang="pt-BR" sz="1200" b="1" i="0" u="none" strike="noStrike" cap="none">
                <a:solidFill>
                  <a:srgbClr val="434343"/>
                </a:solidFill>
                <a:latin typeface="Open Sans"/>
                <a:ea typeface="Open Sans"/>
                <a:cs typeface="Open Sans"/>
                <a:sym typeface="Open Sans"/>
              </a:rPr>
              <a:t>Escolha do modelo final</a:t>
            </a:r>
            <a:endParaRPr sz="1100"/>
          </a:p>
        </p:txBody>
      </p:sp>
      <p:sp>
        <p:nvSpPr>
          <p:cNvPr id="367" name="Google Shape;367;p38"/>
          <p:cNvSpPr/>
          <p:nvPr/>
        </p:nvSpPr>
        <p:spPr>
          <a:xfrm>
            <a:off x="134943" y="1210082"/>
            <a:ext cx="8370000" cy="24909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Em vista dos resultados observados, especialmente por conta dos motivos XXX e XXX, escolheu-se adotar o algoritmo XXX como final. O melhor modelo obtido foi o de hiperparâmetros XXX, XXX e XXX, que proporcionaram os resultados XXX e XXX.</a:t>
            </a:r>
            <a:endParaRPr sz="1100"/>
          </a:p>
          <a:p>
            <a:pPr marL="0" marR="0" lvl="0" indent="0" algn="l" rtl="0">
              <a:lnSpc>
                <a:spcPct val="100000"/>
              </a:lnSpc>
              <a:spcBef>
                <a:spcPts val="100"/>
              </a:spcBef>
              <a:spcAft>
                <a:spcPts val="0"/>
              </a:spcAft>
              <a:buNone/>
            </a:pPr>
            <a:endParaRPr sz="11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100"/>
              </a:spcBef>
              <a:spcAft>
                <a:spcPts val="0"/>
              </a:spcAft>
              <a:buNone/>
            </a:pPr>
            <a:endParaRPr sz="1100" b="0" i="0" u="none" strike="noStrike" cap="none">
              <a:solidFill>
                <a:srgbClr val="434343"/>
              </a:solidFill>
              <a:latin typeface="Open Sans"/>
              <a:ea typeface="Open Sans"/>
              <a:cs typeface="Open Sans"/>
              <a:sym typeface="Open Sans"/>
            </a:endParaRPr>
          </a:p>
        </p:txBody>
      </p:sp>
      <p:sp>
        <p:nvSpPr>
          <p:cNvPr id="368" name="Google Shape;368;p38"/>
          <p:cNvSpPr/>
          <p:nvPr/>
        </p:nvSpPr>
        <p:spPr>
          <a:xfrm>
            <a:off x="5977996" y="331366"/>
            <a:ext cx="2406300" cy="53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e dados são um exemplo; alterar e incrementar conforme necessidade, de forma autoral</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9"/>
          <p:cNvSpPr/>
          <p:nvPr/>
        </p:nvSpPr>
        <p:spPr>
          <a:xfrm>
            <a:off x="-1" y="1774397"/>
            <a:ext cx="7410600" cy="13386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374" name="Google Shape;374;p39"/>
          <p:cNvSpPr/>
          <p:nvPr/>
        </p:nvSpPr>
        <p:spPr>
          <a:xfrm>
            <a:off x="208722" y="2201310"/>
            <a:ext cx="6923700" cy="4848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None/>
            </a:pPr>
            <a:r>
              <a:rPr lang="pt-BR" sz="2700">
                <a:solidFill>
                  <a:srgbClr val="434343"/>
                </a:solidFill>
                <a:latin typeface="Open Sans"/>
                <a:ea typeface="Open Sans"/>
                <a:cs typeface="Open Sans"/>
                <a:sym typeface="Open Sans"/>
              </a:rPr>
              <a:t>7</a:t>
            </a:r>
            <a:r>
              <a:rPr lang="pt-BR" sz="2700" b="0" i="0" u="none" strike="noStrike" cap="none">
                <a:solidFill>
                  <a:srgbClr val="434343"/>
                </a:solidFill>
                <a:latin typeface="Open Sans"/>
                <a:ea typeface="Open Sans"/>
                <a:cs typeface="Open Sans"/>
                <a:sym typeface="Open Sans"/>
              </a:rPr>
              <a:t>. Conclusões Finais</a:t>
            </a:r>
            <a:endParaRPr sz="1100" b="0" i="0" u="none" strike="noStrike" cap="none">
              <a:solidFill>
                <a:srgbClr val="000000"/>
              </a:solidFill>
              <a:latin typeface="Arial"/>
              <a:ea typeface="Arial"/>
              <a:cs typeface="Arial"/>
              <a:sym typeface="Arial"/>
            </a:endParaRPr>
          </a:p>
        </p:txBody>
      </p:sp>
      <p:sp>
        <p:nvSpPr>
          <p:cNvPr id="375" name="Google Shape;375;p39"/>
          <p:cNvSpPr/>
          <p:nvPr/>
        </p:nvSpPr>
        <p:spPr>
          <a:xfrm>
            <a:off x="0" y="-2"/>
            <a:ext cx="386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SLIDE DE TRANSIÇÃO (MANTER EM TODAS AS ENTREGAS)</a:t>
            </a:r>
            <a:endParaRPr sz="1100" b="1"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0"/>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a:solidFill>
                  <a:srgbClr val="434343"/>
                </a:solidFill>
                <a:latin typeface="Open Sans"/>
                <a:ea typeface="Open Sans"/>
                <a:cs typeface="Open Sans"/>
                <a:sym typeface="Open Sans"/>
              </a:rPr>
              <a:t>7</a:t>
            </a:r>
            <a:r>
              <a:rPr lang="pt-BR" sz="1800" b="0" i="0" u="none" strike="noStrike" cap="none">
                <a:solidFill>
                  <a:srgbClr val="434343"/>
                </a:solidFill>
                <a:latin typeface="Open Sans"/>
                <a:ea typeface="Open Sans"/>
                <a:cs typeface="Open Sans"/>
                <a:sym typeface="Open Sans"/>
              </a:rPr>
              <a:t>. Conclusões Finais</a:t>
            </a:r>
            <a:endParaRPr sz="1100" b="0" i="0" u="none" strike="noStrike" cap="none">
              <a:solidFill>
                <a:srgbClr val="000000"/>
              </a:solidFill>
              <a:latin typeface="Arial"/>
              <a:ea typeface="Arial"/>
              <a:cs typeface="Arial"/>
              <a:sym typeface="Arial"/>
            </a:endParaRPr>
          </a:p>
        </p:txBody>
      </p:sp>
      <p:sp>
        <p:nvSpPr>
          <p:cNvPr id="381" name="Google Shape;381;p40"/>
          <p:cNvSpPr/>
          <p:nvPr/>
        </p:nvSpPr>
        <p:spPr>
          <a:xfrm>
            <a:off x="134943" y="776606"/>
            <a:ext cx="8370000" cy="3150600"/>
          </a:xfrm>
          <a:prstGeom prst="rect">
            <a:avLst/>
          </a:prstGeom>
          <a:noFill/>
          <a:ln>
            <a:noFill/>
          </a:ln>
        </p:spPr>
        <p:txBody>
          <a:bodyPr spcFirstLastPara="1" wrap="square" lIns="135000" tIns="34275" rIns="0" bIns="34275" anchor="t" anchorCtr="0">
            <a:noAutofit/>
          </a:bodyPr>
          <a:lstStyle/>
          <a:p>
            <a:pPr marL="215900" marR="0" lvl="0" indent="-222250" algn="l" rtl="0">
              <a:lnSpc>
                <a:spcPct val="100000"/>
              </a:lnSpc>
              <a:spcBef>
                <a:spcPts val="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a:t>
            </a:r>
            <a:endParaRPr sz="1100"/>
          </a:p>
          <a:p>
            <a:pPr marL="215900" marR="0" lvl="0" indent="-165100" algn="l" rtl="0">
              <a:lnSpc>
                <a:spcPct val="100000"/>
              </a:lnSpc>
              <a:spcBef>
                <a:spcPts val="100"/>
              </a:spcBef>
              <a:spcAft>
                <a:spcPts val="0"/>
              </a:spcAft>
              <a:buClr>
                <a:srgbClr val="434343"/>
              </a:buClr>
              <a:buSzPts val="800"/>
              <a:buFont typeface="Noto Sans Symbols"/>
              <a:buNone/>
            </a:pPr>
            <a:endParaRPr sz="8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Duis aute irure dolor in reprehenderit in voluptate velit esse cillum dolore eu fugiat nulla pariatur. Excepteur sint occaecat cupidatat non proident, sunt in culpa qui officia deserunt mollit anim id est laborum.</a:t>
            </a:r>
            <a:endParaRPr sz="1100"/>
          </a:p>
          <a:p>
            <a:pPr marL="215900" marR="0" lvl="0" indent="-165100" algn="l" rtl="0">
              <a:lnSpc>
                <a:spcPct val="100000"/>
              </a:lnSpc>
              <a:spcBef>
                <a:spcPts val="100"/>
              </a:spcBef>
              <a:spcAft>
                <a:spcPts val="0"/>
              </a:spcAft>
              <a:buClr>
                <a:srgbClr val="434343"/>
              </a:buClr>
              <a:buSzPts val="800"/>
              <a:buFont typeface="Noto Sans Symbols"/>
              <a:buNone/>
            </a:pPr>
            <a:endParaRPr sz="8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architecto beatae vitae dicta sunt explicabo.</a:t>
            </a:r>
            <a:endParaRPr sz="1100"/>
          </a:p>
        </p:txBody>
      </p:sp>
      <p:sp>
        <p:nvSpPr>
          <p:cNvPr id="382" name="Google Shape;382;p40"/>
          <p:cNvSpPr/>
          <p:nvPr/>
        </p:nvSpPr>
        <p:spPr>
          <a:xfrm>
            <a:off x="6741544" y="331366"/>
            <a:ext cx="16431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fictício; alterar</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5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1"/>
          <p:cNvSpPr/>
          <p:nvPr/>
        </p:nvSpPr>
        <p:spPr>
          <a:xfrm>
            <a:off x="-1" y="1774397"/>
            <a:ext cx="7410600" cy="13386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388" name="Google Shape;388;p41"/>
          <p:cNvSpPr/>
          <p:nvPr/>
        </p:nvSpPr>
        <p:spPr>
          <a:xfrm>
            <a:off x="208722" y="2201310"/>
            <a:ext cx="6923700" cy="4848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None/>
            </a:pPr>
            <a:r>
              <a:rPr lang="pt-BR" sz="2700">
                <a:solidFill>
                  <a:srgbClr val="434343"/>
                </a:solidFill>
                <a:latin typeface="Open Sans"/>
                <a:ea typeface="Open Sans"/>
                <a:cs typeface="Open Sans"/>
                <a:sym typeface="Open Sans"/>
              </a:rPr>
              <a:t>8</a:t>
            </a:r>
            <a:r>
              <a:rPr lang="pt-BR" sz="2700" b="0" i="0" u="none" strike="noStrike" cap="none">
                <a:solidFill>
                  <a:srgbClr val="434343"/>
                </a:solidFill>
                <a:latin typeface="Open Sans"/>
                <a:ea typeface="Open Sans"/>
                <a:cs typeface="Open Sans"/>
                <a:sym typeface="Open Sans"/>
              </a:rPr>
              <a:t>. Sugestões para Trabalhos Futuros</a:t>
            </a:r>
            <a:endParaRPr sz="1100" b="0" i="0" u="none" strike="noStrike" cap="none">
              <a:solidFill>
                <a:srgbClr val="000000"/>
              </a:solidFill>
              <a:latin typeface="Arial"/>
              <a:ea typeface="Arial"/>
              <a:cs typeface="Arial"/>
              <a:sym typeface="Arial"/>
            </a:endParaRPr>
          </a:p>
        </p:txBody>
      </p:sp>
      <p:sp>
        <p:nvSpPr>
          <p:cNvPr id="389" name="Google Shape;389;p41"/>
          <p:cNvSpPr/>
          <p:nvPr/>
        </p:nvSpPr>
        <p:spPr>
          <a:xfrm>
            <a:off x="0" y="-2"/>
            <a:ext cx="386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SLIDE DE TRANSIÇÃO (MANTER EM TODAS AS ENTREGAS)</a:t>
            </a:r>
            <a:endParaRPr sz="1100" b="1"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2"/>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just" rtl="0">
              <a:lnSpc>
                <a:spcPct val="100000"/>
              </a:lnSpc>
              <a:spcBef>
                <a:spcPts val="0"/>
              </a:spcBef>
              <a:spcAft>
                <a:spcPts val="0"/>
              </a:spcAft>
              <a:buNone/>
            </a:pPr>
            <a:r>
              <a:rPr lang="pt-BR" sz="1800">
                <a:solidFill>
                  <a:srgbClr val="434343"/>
                </a:solidFill>
                <a:latin typeface="Open Sans"/>
                <a:ea typeface="Open Sans"/>
                <a:cs typeface="Open Sans"/>
                <a:sym typeface="Open Sans"/>
              </a:rPr>
              <a:t>8</a:t>
            </a:r>
            <a:r>
              <a:rPr lang="pt-BR" sz="1800" b="0" i="0" u="none" strike="noStrike" cap="none">
                <a:solidFill>
                  <a:srgbClr val="434343"/>
                </a:solidFill>
                <a:latin typeface="Open Sans"/>
                <a:ea typeface="Open Sans"/>
                <a:cs typeface="Open Sans"/>
                <a:sym typeface="Open Sans"/>
              </a:rPr>
              <a:t>. Sugestões para Trabalhos Futuros</a:t>
            </a:r>
            <a:endParaRPr sz="1800" b="0" i="0" u="none" strike="noStrike" cap="none">
              <a:solidFill>
                <a:srgbClr val="000000"/>
              </a:solidFill>
              <a:latin typeface="Arial"/>
              <a:ea typeface="Arial"/>
              <a:cs typeface="Arial"/>
              <a:sym typeface="Arial"/>
            </a:endParaRPr>
          </a:p>
        </p:txBody>
      </p:sp>
      <p:sp>
        <p:nvSpPr>
          <p:cNvPr id="395" name="Google Shape;395;p42"/>
          <p:cNvSpPr/>
          <p:nvPr/>
        </p:nvSpPr>
        <p:spPr>
          <a:xfrm>
            <a:off x="134943" y="776606"/>
            <a:ext cx="8370000" cy="3150600"/>
          </a:xfrm>
          <a:prstGeom prst="rect">
            <a:avLst/>
          </a:prstGeom>
          <a:noFill/>
          <a:ln>
            <a:noFill/>
          </a:ln>
        </p:spPr>
        <p:txBody>
          <a:bodyPr spcFirstLastPara="1" wrap="square" lIns="135000" tIns="34275" rIns="0" bIns="34275" anchor="t" anchorCtr="0">
            <a:noAutofit/>
          </a:bodyPr>
          <a:lstStyle/>
          <a:p>
            <a:pPr marL="215900" marR="0" lvl="0" indent="-222250" algn="l" rtl="0">
              <a:lnSpc>
                <a:spcPct val="100000"/>
              </a:lnSpc>
              <a:spcBef>
                <a:spcPts val="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a:t>
            </a:r>
            <a:endParaRPr sz="1100"/>
          </a:p>
          <a:p>
            <a:pPr marL="215900" marR="0" lvl="0" indent="-165100" algn="l" rtl="0">
              <a:lnSpc>
                <a:spcPct val="100000"/>
              </a:lnSpc>
              <a:spcBef>
                <a:spcPts val="100"/>
              </a:spcBef>
              <a:spcAft>
                <a:spcPts val="0"/>
              </a:spcAft>
              <a:buClr>
                <a:srgbClr val="434343"/>
              </a:buClr>
              <a:buSzPts val="800"/>
              <a:buFont typeface="Noto Sans Symbols"/>
              <a:buNone/>
            </a:pPr>
            <a:endParaRPr sz="8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Duis aute irure dolor in reprehenderit in voluptate velit esse cillum dolore eu fugiat nulla pariatur. Excepteur sint occaecat cupidatat non proident, sunt in culpa qui officia deserunt mollit anim id est laborum.</a:t>
            </a:r>
            <a:endParaRPr sz="1100"/>
          </a:p>
          <a:p>
            <a:pPr marL="215900" marR="0" lvl="0" indent="-165100" algn="l" rtl="0">
              <a:lnSpc>
                <a:spcPct val="100000"/>
              </a:lnSpc>
              <a:spcBef>
                <a:spcPts val="100"/>
              </a:spcBef>
              <a:spcAft>
                <a:spcPts val="0"/>
              </a:spcAft>
              <a:buClr>
                <a:srgbClr val="434343"/>
              </a:buClr>
              <a:buSzPts val="800"/>
              <a:buFont typeface="Noto Sans Symbols"/>
              <a:buNone/>
            </a:pPr>
            <a:endParaRPr sz="8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architecto beatae vitae dicta sunt explicabo.</a:t>
            </a:r>
            <a:endParaRPr sz="1100"/>
          </a:p>
        </p:txBody>
      </p:sp>
      <p:sp>
        <p:nvSpPr>
          <p:cNvPr id="396" name="Google Shape;396;p42"/>
          <p:cNvSpPr/>
          <p:nvPr/>
        </p:nvSpPr>
        <p:spPr>
          <a:xfrm>
            <a:off x="6741544" y="331366"/>
            <a:ext cx="16431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fictício; alterar</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5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3"/>
          <p:cNvSpPr/>
          <p:nvPr/>
        </p:nvSpPr>
        <p:spPr>
          <a:xfrm>
            <a:off x="-1" y="1774397"/>
            <a:ext cx="7410600" cy="13386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402" name="Google Shape;402;p43"/>
          <p:cNvSpPr/>
          <p:nvPr/>
        </p:nvSpPr>
        <p:spPr>
          <a:xfrm>
            <a:off x="208722" y="2201310"/>
            <a:ext cx="6923700" cy="4848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None/>
            </a:pPr>
            <a:r>
              <a:rPr lang="pt-BR" sz="2700">
                <a:solidFill>
                  <a:srgbClr val="434343"/>
                </a:solidFill>
                <a:latin typeface="Open Sans"/>
                <a:ea typeface="Open Sans"/>
                <a:cs typeface="Open Sans"/>
                <a:sym typeface="Open Sans"/>
              </a:rPr>
              <a:t>9</a:t>
            </a:r>
            <a:r>
              <a:rPr lang="pt-BR" sz="2700" b="0" i="0" u="none" strike="noStrike" cap="none">
                <a:solidFill>
                  <a:srgbClr val="434343"/>
                </a:solidFill>
                <a:latin typeface="Open Sans"/>
                <a:ea typeface="Open Sans"/>
                <a:cs typeface="Open Sans"/>
                <a:sym typeface="Open Sans"/>
              </a:rPr>
              <a:t>. Plano de Negócio</a:t>
            </a:r>
            <a:endParaRPr sz="1100" b="0" i="0" u="none" strike="noStrike" cap="none">
              <a:solidFill>
                <a:srgbClr val="000000"/>
              </a:solidFill>
              <a:latin typeface="Arial"/>
              <a:ea typeface="Arial"/>
              <a:cs typeface="Arial"/>
              <a:sym typeface="Arial"/>
            </a:endParaRPr>
          </a:p>
        </p:txBody>
      </p:sp>
      <p:sp>
        <p:nvSpPr>
          <p:cNvPr id="403" name="Google Shape;403;p43"/>
          <p:cNvSpPr/>
          <p:nvPr/>
        </p:nvSpPr>
        <p:spPr>
          <a:xfrm>
            <a:off x="0" y="-2"/>
            <a:ext cx="386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SLIDE DE TRANSIÇÃO (MANTER EM TODAS AS ENTREGAS)</a:t>
            </a:r>
            <a:endParaRPr sz="1100" b="1" i="0" u="none" strike="noStrike" cap="none">
              <a:solidFill>
                <a:srgbClr val="000000"/>
              </a:solidFill>
              <a:latin typeface="Open Sans"/>
              <a:ea typeface="Open Sans"/>
              <a:cs typeface="Open Sans"/>
              <a:sym typeface="Open Sans"/>
            </a:endParaRPr>
          </a:p>
        </p:txBody>
      </p:sp>
      <p:sp>
        <p:nvSpPr>
          <p:cNvPr id="404" name="Google Shape;404;p43"/>
          <p:cNvSpPr/>
          <p:nvPr/>
        </p:nvSpPr>
        <p:spPr>
          <a:xfrm>
            <a:off x="815195" y="3327061"/>
            <a:ext cx="47940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SEÇÃO APLICÁVEL APENAS PARA MBA (OMITIR PARA PÓS-GRADUAÇÃO)</a:t>
            </a:r>
            <a:endParaRPr sz="1100" b="1"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p:nvPr/>
        </p:nvSpPr>
        <p:spPr>
          <a:xfrm>
            <a:off x="671882" y="301108"/>
            <a:ext cx="2098500" cy="3741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a:solidFill>
                  <a:srgbClr val="6ADBD9"/>
                </a:solidFill>
                <a:latin typeface="Open Sans"/>
                <a:ea typeface="Open Sans"/>
                <a:cs typeface="Open Sans"/>
                <a:sym typeface="Open Sans"/>
              </a:rPr>
              <a:t>Agenda</a:t>
            </a:r>
            <a:endParaRPr sz="1800" b="0" i="0" u="none" strike="noStrike" cap="none">
              <a:solidFill>
                <a:srgbClr val="6ADBD9"/>
              </a:solidFill>
              <a:latin typeface="Open Sans"/>
              <a:ea typeface="Open Sans"/>
              <a:cs typeface="Open Sans"/>
              <a:sym typeface="Open Sans"/>
            </a:endParaRPr>
          </a:p>
        </p:txBody>
      </p:sp>
      <p:sp>
        <p:nvSpPr>
          <p:cNvPr id="116" name="Google Shape;116;p17"/>
          <p:cNvSpPr/>
          <p:nvPr/>
        </p:nvSpPr>
        <p:spPr>
          <a:xfrm>
            <a:off x="3240200" y="305504"/>
            <a:ext cx="5319900" cy="3762300"/>
          </a:xfrm>
          <a:prstGeom prst="rect">
            <a:avLst/>
          </a:prstGeom>
          <a:solidFill>
            <a:schemeClr val="lt1"/>
          </a:solidFill>
          <a:ln>
            <a:noFill/>
          </a:ln>
        </p:spPr>
        <p:txBody>
          <a:bodyPr spcFirstLastPara="1" wrap="square" lIns="68575" tIns="34275" rIns="68575" bIns="34275" anchor="t" anchorCtr="0">
            <a:noAutofit/>
          </a:bodyPr>
          <a:lstStyle/>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Objetivo do Trabalho</a:t>
            </a:r>
            <a:endParaRPr sz="1100"/>
          </a:p>
          <a:p>
            <a:pPr marL="254000" marR="0" lvl="0" indent="-190500" algn="l" rtl="0">
              <a:lnSpc>
                <a:spcPct val="100000"/>
              </a:lnSpc>
              <a:spcBef>
                <a:spcPts val="0"/>
              </a:spcBef>
              <a:spcAft>
                <a:spcPts val="0"/>
              </a:spcAft>
              <a:buClr>
                <a:srgbClr val="434343"/>
              </a:buClr>
              <a:buSzPts val="1100"/>
              <a:buFont typeface="Calibri"/>
              <a:buNone/>
            </a:pPr>
            <a:endParaRPr sz="800" b="0" i="0" u="none" strike="noStrike" cap="none">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Contextualização do Problema</a:t>
            </a:r>
            <a:endParaRPr sz="1100"/>
          </a:p>
          <a:p>
            <a:pPr marL="254000" marR="0" lvl="0" indent="-190500" algn="l" rtl="0">
              <a:lnSpc>
                <a:spcPct val="100000"/>
              </a:lnSpc>
              <a:spcBef>
                <a:spcPts val="0"/>
              </a:spcBef>
              <a:spcAft>
                <a:spcPts val="0"/>
              </a:spcAft>
              <a:buClr>
                <a:srgbClr val="434343"/>
              </a:buClr>
              <a:buSzPts val="1100"/>
              <a:buFont typeface="Calibri"/>
              <a:buNone/>
            </a:pPr>
            <a:endParaRPr sz="800" b="0" i="0" u="none" strike="noStrike" cap="none">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Base de Dados</a:t>
            </a:r>
            <a:endParaRPr sz="1100" b="0" i="1" u="none" strike="noStrike" cap="none">
              <a:solidFill>
                <a:srgbClr val="000000"/>
              </a:solidFill>
              <a:latin typeface="Open Sans"/>
              <a:ea typeface="Open Sans"/>
              <a:cs typeface="Open Sans"/>
              <a:sym typeface="Open Sans"/>
            </a:endParaRPr>
          </a:p>
          <a:p>
            <a:pPr marL="254000" marR="0" lvl="0" indent="-190500" algn="l" rtl="0">
              <a:lnSpc>
                <a:spcPct val="100000"/>
              </a:lnSpc>
              <a:spcBef>
                <a:spcPts val="0"/>
              </a:spcBef>
              <a:spcAft>
                <a:spcPts val="0"/>
              </a:spcAft>
              <a:buClr>
                <a:srgbClr val="434343"/>
              </a:buClr>
              <a:buSzPts val="1100"/>
              <a:buFont typeface="Calibri"/>
              <a:buNone/>
            </a:pPr>
            <a:endParaRPr sz="800" b="0" i="0" u="none" strike="noStrike" cap="none">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Metodologia</a:t>
            </a:r>
            <a:endParaRPr sz="1100" b="0" i="0" u="none" strike="noStrike" cap="none">
              <a:solidFill>
                <a:srgbClr val="434343"/>
              </a:solidFill>
              <a:latin typeface="Open Sans"/>
              <a:ea typeface="Open Sans"/>
              <a:cs typeface="Open Sans"/>
              <a:sym typeface="Open Sans"/>
            </a:endParaRPr>
          </a:p>
          <a:p>
            <a:pPr marL="342900" marR="0" lvl="0" indent="0" algn="l" rtl="0">
              <a:lnSpc>
                <a:spcPct val="100000"/>
              </a:lnSpc>
              <a:spcBef>
                <a:spcPts val="0"/>
              </a:spcBef>
              <a:spcAft>
                <a:spcPts val="0"/>
              </a:spcAft>
              <a:buNone/>
            </a:pPr>
            <a:endParaRPr sz="1100">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Open Sans"/>
              <a:buAutoNum type="arabicPeriod"/>
            </a:pPr>
            <a:r>
              <a:rPr lang="pt-BR" sz="1100">
                <a:solidFill>
                  <a:srgbClr val="434343"/>
                </a:solidFill>
                <a:latin typeface="Open Sans"/>
                <a:ea typeface="Open Sans"/>
                <a:cs typeface="Open Sans"/>
                <a:sym typeface="Open Sans"/>
              </a:rPr>
              <a:t>Análise Exploratória</a:t>
            </a:r>
            <a:endParaRPr sz="1100">
              <a:solidFill>
                <a:srgbClr val="434343"/>
              </a:solidFill>
              <a:latin typeface="Open Sans"/>
              <a:ea typeface="Open Sans"/>
              <a:cs typeface="Open Sans"/>
              <a:sym typeface="Open Sans"/>
            </a:endParaRPr>
          </a:p>
          <a:p>
            <a:pPr marL="254000" marR="0" lvl="0" indent="-190500" algn="l" rtl="0">
              <a:lnSpc>
                <a:spcPct val="100000"/>
              </a:lnSpc>
              <a:spcBef>
                <a:spcPts val="0"/>
              </a:spcBef>
              <a:spcAft>
                <a:spcPts val="0"/>
              </a:spcAft>
              <a:buClr>
                <a:srgbClr val="434343"/>
              </a:buClr>
              <a:buSzPts val="1100"/>
              <a:buFont typeface="Calibri"/>
              <a:buNone/>
            </a:pPr>
            <a:endParaRPr sz="800" b="0" i="0" u="none" strike="noStrike" cap="none">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Modelagem com </a:t>
            </a:r>
            <a:r>
              <a:rPr lang="pt-BR" sz="1100" b="0" i="1" u="none" strike="noStrike" cap="none">
                <a:solidFill>
                  <a:srgbClr val="434343"/>
                </a:solidFill>
                <a:latin typeface="Open Sans"/>
                <a:ea typeface="Open Sans"/>
                <a:cs typeface="Open Sans"/>
                <a:sym typeface="Open Sans"/>
              </a:rPr>
              <a:t>Machine Learning</a:t>
            </a:r>
            <a:endParaRPr sz="1100"/>
          </a:p>
          <a:p>
            <a:pPr marL="254000" marR="0" lvl="0" indent="-190500" algn="l" rtl="0">
              <a:lnSpc>
                <a:spcPct val="100000"/>
              </a:lnSpc>
              <a:spcBef>
                <a:spcPts val="0"/>
              </a:spcBef>
              <a:spcAft>
                <a:spcPts val="0"/>
              </a:spcAft>
              <a:buClr>
                <a:srgbClr val="434343"/>
              </a:buClr>
              <a:buSzPts val="1100"/>
              <a:buFont typeface="Calibri"/>
              <a:buNone/>
            </a:pPr>
            <a:endParaRPr sz="800" b="0" i="0" u="none" strike="noStrike" cap="none">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Conclusões Finais</a:t>
            </a:r>
            <a:endParaRPr sz="1100"/>
          </a:p>
          <a:p>
            <a:pPr marL="254000" marR="0" lvl="0" indent="-190500" algn="l" rtl="0">
              <a:lnSpc>
                <a:spcPct val="100000"/>
              </a:lnSpc>
              <a:spcBef>
                <a:spcPts val="0"/>
              </a:spcBef>
              <a:spcAft>
                <a:spcPts val="0"/>
              </a:spcAft>
              <a:buClr>
                <a:srgbClr val="434343"/>
              </a:buClr>
              <a:buSzPts val="1100"/>
              <a:buFont typeface="Calibri"/>
              <a:buNone/>
            </a:pPr>
            <a:endParaRPr sz="800" b="0" i="1" u="none" strike="noStrike" cap="none">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Calibri"/>
              <a:buAutoNum type="arabicPeriod"/>
            </a:pPr>
            <a:r>
              <a:rPr lang="pt-BR" sz="1100" b="0" i="0" u="none" strike="noStrike" cap="none">
                <a:solidFill>
                  <a:srgbClr val="434343"/>
                </a:solidFill>
                <a:latin typeface="Open Sans"/>
                <a:ea typeface="Open Sans"/>
                <a:cs typeface="Open Sans"/>
                <a:sym typeface="Open Sans"/>
              </a:rPr>
              <a:t>Sugestões para Trabalhos Futuros</a:t>
            </a:r>
            <a:endParaRPr sz="1100" b="0" i="0" u="none" strike="noStrike" cap="none">
              <a:solidFill>
                <a:srgbClr val="434343"/>
              </a:solidFill>
              <a:latin typeface="Open Sans"/>
              <a:ea typeface="Open Sans"/>
              <a:cs typeface="Open Sans"/>
              <a:sym typeface="Open Sans"/>
            </a:endParaRPr>
          </a:p>
          <a:p>
            <a:pPr marL="342900" marR="0" lvl="0" indent="0" algn="l" rtl="0">
              <a:lnSpc>
                <a:spcPct val="100000"/>
              </a:lnSpc>
              <a:spcBef>
                <a:spcPts val="0"/>
              </a:spcBef>
              <a:spcAft>
                <a:spcPts val="0"/>
              </a:spcAft>
              <a:buNone/>
            </a:pPr>
            <a:endParaRPr sz="1100">
              <a:solidFill>
                <a:srgbClr val="434343"/>
              </a:solidFill>
              <a:latin typeface="Open Sans"/>
              <a:ea typeface="Open Sans"/>
              <a:cs typeface="Open Sans"/>
              <a:sym typeface="Open Sans"/>
            </a:endParaRPr>
          </a:p>
          <a:p>
            <a:pPr marL="254000" marR="0" lvl="0" indent="-260350" algn="l" rtl="0">
              <a:lnSpc>
                <a:spcPct val="100000"/>
              </a:lnSpc>
              <a:spcBef>
                <a:spcPts val="0"/>
              </a:spcBef>
              <a:spcAft>
                <a:spcPts val="0"/>
              </a:spcAft>
              <a:buClr>
                <a:srgbClr val="434343"/>
              </a:buClr>
              <a:buSzPts val="1100"/>
              <a:buFont typeface="Open Sans"/>
              <a:buAutoNum type="arabicPeriod"/>
            </a:pPr>
            <a:r>
              <a:rPr lang="pt-BR" sz="1100">
                <a:solidFill>
                  <a:srgbClr val="434343"/>
                </a:solidFill>
                <a:latin typeface="Open Sans"/>
                <a:ea typeface="Open Sans"/>
                <a:cs typeface="Open Sans"/>
                <a:sym typeface="Open Sans"/>
              </a:rPr>
              <a:t>Plano de negócio</a:t>
            </a:r>
            <a:endParaRPr sz="1100">
              <a:solidFill>
                <a:srgbClr val="434343"/>
              </a:solidFill>
              <a:latin typeface="Open Sans"/>
              <a:ea typeface="Open Sans"/>
              <a:cs typeface="Open Sans"/>
              <a:sym typeface="Open Sans"/>
            </a:endParaRPr>
          </a:p>
          <a:p>
            <a:pPr marL="254000" marR="0" lvl="0" indent="-190500" algn="l" rtl="0">
              <a:lnSpc>
                <a:spcPct val="100000"/>
              </a:lnSpc>
              <a:spcBef>
                <a:spcPts val="0"/>
              </a:spcBef>
              <a:spcAft>
                <a:spcPts val="0"/>
              </a:spcAft>
              <a:buClr>
                <a:srgbClr val="434343"/>
              </a:buClr>
              <a:buSzPts val="1100"/>
              <a:buFont typeface="Calibri"/>
              <a:buNone/>
            </a:pPr>
            <a:endParaRPr sz="8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Referências Bibliográficas</a:t>
            </a:r>
            <a:endParaRPr sz="1100"/>
          </a:p>
          <a:p>
            <a:pPr marL="0" marR="0" lvl="0" indent="0" algn="l" rtl="0">
              <a:lnSpc>
                <a:spcPct val="100000"/>
              </a:lnSpc>
              <a:spcBef>
                <a:spcPts val="0"/>
              </a:spcBef>
              <a:spcAft>
                <a:spcPts val="0"/>
              </a:spcAft>
              <a:buNone/>
            </a:pPr>
            <a:endParaRPr sz="8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Apêndices</a:t>
            </a:r>
            <a:endParaRPr sz="11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434343"/>
              </a:solidFill>
              <a:latin typeface="Open Sans"/>
              <a:ea typeface="Open Sans"/>
              <a:cs typeface="Open Sans"/>
              <a:sym typeface="Open Sans"/>
            </a:endParaRPr>
          </a:p>
        </p:txBody>
      </p:sp>
      <p:sp>
        <p:nvSpPr>
          <p:cNvPr id="117" name="Google Shape;117;p17"/>
          <p:cNvSpPr/>
          <p:nvPr/>
        </p:nvSpPr>
        <p:spPr>
          <a:xfrm>
            <a:off x="466357" y="762131"/>
            <a:ext cx="1796400" cy="405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Todas as seções são obrigatórias</a:t>
            </a:r>
            <a:endParaRPr sz="800" b="0" i="0" u="none" strike="noStrike" cap="none">
              <a:solidFill>
                <a:schemeClr val="dk1"/>
              </a:solidFill>
              <a:latin typeface="Open Sans"/>
              <a:ea typeface="Open Sans"/>
              <a:cs typeface="Open Sans"/>
              <a:sym typeface="Open Sans"/>
            </a:endParaRPr>
          </a:p>
        </p:txBody>
      </p:sp>
      <p:sp>
        <p:nvSpPr>
          <p:cNvPr id="118" name="Google Shape;118;p17"/>
          <p:cNvSpPr/>
          <p:nvPr/>
        </p:nvSpPr>
        <p:spPr>
          <a:xfrm>
            <a:off x="6429362" y="438578"/>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1</a:t>
            </a:r>
            <a:endParaRPr sz="800" b="1" i="0" u="none" strike="noStrike" cap="none">
              <a:solidFill>
                <a:schemeClr val="dk1"/>
              </a:solidFill>
              <a:latin typeface="Open Sans"/>
              <a:ea typeface="Open Sans"/>
              <a:cs typeface="Open Sans"/>
              <a:sym typeface="Open Sans"/>
            </a:endParaRPr>
          </a:p>
        </p:txBody>
      </p:sp>
      <p:sp>
        <p:nvSpPr>
          <p:cNvPr id="119" name="Google Shape;119;p17"/>
          <p:cNvSpPr/>
          <p:nvPr/>
        </p:nvSpPr>
        <p:spPr>
          <a:xfrm>
            <a:off x="6429362" y="712027"/>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1</a:t>
            </a:r>
            <a:endParaRPr sz="800" b="1" i="0" u="none" strike="noStrike" cap="none">
              <a:solidFill>
                <a:schemeClr val="dk1"/>
              </a:solidFill>
              <a:latin typeface="Open Sans"/>
              <a:ea typeface="Open Sans"/>
              <a:cs typeface="Open Sans"/>
              <a:sym typeface="Open Sans"/>
            </a:endParaRPr>
          </a:p>
        </p:txBody>
      </p:sp>
      <p:sp>
        <p:nvSpPr>
          <p:cNvPr id="120" name="Google Shape;120;p17"/>
          <p:cNvSpPr/>
          <p:nvPr/>
        </p:nvSpPr>
        <p:spPr>
          <a:xfrm>
            <a:off x="6429362" y="985475"/>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1</a:t>
            </a:r>
            <a:endParaRPr sz="800" b="1" i="0" u="none" strike="noStrike" cap="none">
              <a:solidFill>
                <a:schemeClr val="dk1"/>
              </a:solidFill>
              <a:latin typeface="Open Sans"/>
              <a:ea typeface="Open Sans"/>
              <a:cs typeface="Open Sans"/>
              <a:sym typeface="Open Sans"/>
            </a:endParaRPr>
          </a:p>
        </p:txBody>
      </p:sp>
      <p:sp>
        <p:nvSpPr>
          <p:cNvPr id="121" name="Google Shape;121;p17"/>
          <p:cNvSpPr/>
          <p:nvPr/>
        </p:nvSpPr>
        <p:spPr>
          <a:xfrm>
            <a:off x="6429362" y="1532372"/>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a:t>
            </a:r>
            <a:r>
              <a:rPr lang="pt-BR" sz="1100" b="1">
                <a:latin typeface="Open Sans"/>
                <a:ea typeface="Open Sans"/>
                <a:cs typeface="Open Sans"/>
                <a:sym typeface="Open Sans"/>
              </a:rPr>
              <a:t>1</a:t>
            </a:r>
            <a:endParaRPr sz="800" b="1" i="0" u="none" strike="noStrike" cap="none">
              <a:solidFill>
                <a:schemeClr val="dk1"/>
              </a:solidFill>
              <a:latin typeface="Open Sans"/>
              <a:ea typeface="Open Sans"/>
              <a:cs typeface="Open Sans"/>
              <a:sym typeface="Open Sans"/>
            </a:endParaRPr>
          </a:p>
        </p:txBody>
      </p:sp>
      <p:sp>
        <p:nvSpPr>
          <p:cNvPr id="122" name="Google Shape;122;p17"/>
          <p:cNvSpPr/>
          <p:nvPr/>
        </p:nvSpPr>
        <p:spPr>
          <a:xfrm>
            <a:off x="6429362" y="1805821"/>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a:t>
            </a:r>
            <a:r>
              <a:rPr lang="pt-BR" sz="1100" b="1">
                <a:latin typeface="Open Sans"/>
                <a:ea typeface="Open Sans"/>
                <a:cs typeface="Open Sans"/>
                <a:sym typeface="Open Sans"/>
              </a:rPr>
              <a:t>1</a:t>
            </a:r>
            <a:endParaRPr sz="800" b="1" i="0" u="none" strike="noStrike" cap="none">
              <a:solidFill>
                <a:schemeClr val="dk1"/>
              </a:solidFill>
              <a:latin typeface="Open Sans"/>
              <a:ea typeface="Open Sans"/>
              <a:cs typeface="Open Sans"/>
              <a:sym typeface="Open Sans"/>
            </a:endParaRPr>
          </a:p>
        </p:txBody>
      </p:sp>
      <p:sp>
        <p:nvSpPr>
          <p:cNvPr id="123" name="Google Shape;123;p17"/>
          <p:cNvSpPr/>
          <p:nvPr/>
        </p:nvSpPr>
        <p:spPr>
          <a:xfrm>
            <a:off x="6429362" y="2079269"/>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a:t>
            </a:r>
            <a:r>
              <a:rPr lang="pt-BR" sz="1100" b="1">
                <a:latin typeface="Open Sans"/>
                <a:ea typeface="Open Sans"/>
                <a:cs typeface="Open Sans"/>
                <a:sym typeface="Open Sans"/>
              </a:rPr>
              <a:t>1</a:t>
            </a:r>
            <a:endParaRPr sz="800" b="1" i="0" u="none" strike="noStrike" cap="none">
              <a:solidFill>
                <a:schemeClr val="dk1"/>
              </a:solidFill>
              <a:latin typeface="Open Sans"/>
              <a:ea typeface="Open Sans"/>
              <a:cs typeface="Open Sans"/>
              <a:sym typeface="Open Sans"/>
            </a:endParaRPr>
          </a:p>
        </p:txBody>
      </p:sp>
      <p:sp>
        <p:nvSpPr>
          <p:cNvPr id="124" name="Google Shape;124;p17"/>
          <p:cNvSpPr/>
          <p:nvPr/>
        </p:nvSpPr>
        <p:spPr>
          <a:xfrm>
            <a:off x="6429362" y="2352718"/>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a:t>
            </a:r>
            <a:r>
              <a:rPr lang="pt-BR" sz="1100" b="1">
                <a:latin typeface="Open Sans"/>
                <a:ea typeface="Open Sans"/>
                <a:cs typeface="Open Sans"/>
                <a:sym typeface="Open Sans"/>
              </a:rPr>
              <a:t>1</a:t>
            </a:r>
            <a:endParaRPr sz="800" b="1" i="0" u="none" strike="noStrike" cap="none">
              <a:solidFill>
                <a:schemeClr val="dk1"/>
              </a:solidFill>
              <a:latin typeface="Open Sans"/>
              <a:ea typeface="Open Sans"/>
              <a:cs typeface="Open Sans"/>
              <a:sym typeface="Open Sans"/>
            </a:endParaRPr>
          </a:p>
        </p:txBody>
      </p:sp>
      <p:sp>
        <p:nvSpPr>
          <p:cNvPr id="125" name="Google Shape;125;p17"/>
          <p:cNvSpPr/>
          <p:nvPr/>
        </p:nvSpPr>
        <p:spPr>
          <a:xfrm>
            <a:off x="6319712" y="2920366"/>
            <a:ext cx="21306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a:latin typeface="Open Sans"/>
                <a:ea typeface="Open Sans"/>
                <a:cs typeface="Open Sans"/>
                <a:sym typeface="Open Sans"/>
              </a:rPr>
              <a:t>Entrega 2</a:t>
            </a:r>
            <a:endParaRPr sz="800" b="1" i="0" u="none" strike="noStrike" cap="none">
              <a:solidFill>
                <a:schemeClr val="dk1"/>
              </a:solidFill>
              <a:latin typeface="Open Sans"/>
              <a:ea typeface="Open Sans"/>
              <a:cs typeface="Open Sans"/>
              <a:sym typeface="Open Sans"/>
            </a:endParaRPr>
          </a:p>
        </p:txBody>
      </p:sp>
      <p:sp>
        <p:nvSpPr>
          <p:cNvPr id="126" name="Google Shape;126;p17"/>
          <p:cNvSpPr/>
          <p:nvPr/>
        </p:nvSpPr>
        <p:spPr>
          <a:xfrm>
            <a:off x="6319701" y="3189088"/>
            <a:ext cx="22404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1">
                <a:latin typeface="Open Sans"/>
                <a:ea typeface="Open Sans"/>
                <a:cs typeface="Open Sans"/>
                <a:sym typeface="Open Sans"/>
              </a:rPr>
              <a:t>Incrementar a cada entrega</a:t>
            </a:r>
            <a:endParaRPr sz="800" b="0" i="0" u="none" strike="noStrike" cap="none">
              <a:solidFill>
                <a:schemeClr val="dk1"/>
              </a:solidFill>
              <a:latin typeface="Open Sans"/>
              <a:ea typeface="Open Sans"/>
              <a:cs typeface="Open Sans"/>
              <a:sym typeface="Open Sans"/>
            </a:endParaRPr>
          </a:p>
        </p:txBody>
      </p:sp>
      <p:sp>
        <p:nvSpPr>
          <p:cNvPr id="127" name="Google Shape;127;p17"/>
          <p:cNvSpPr/>
          <p:nvPr/>
        </p:nvSpPr>
        <p:spPr>
          <a:xfrm>
            <a:off x="466357" y="1258924"/>
            <a:ext cx="1796400" cy="934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Ao longo das entregas parciais, manter o índice completo e os slides de transição, ainda que não haja conteúdo nas seções</a:t>
            </a:r>
            <a:endParaRPr sz="800" b="0" i="0" u="none" strike="noStrike" cap="none">
              <a:solidFill>
                <a:schemeClr val="dk1"/>
              </a:solidFill>
              <a:latin typeface="Open Sans"/>
              <a:ea typeface="Open Sans"/>
              <a:cs typeface="Open Sans"/>
              <a:sym typeface="Open Sans"/>
            </a:endParaRPr>
          </a:p>
        </p:txBody>
      </p:sp>
      <p:sp>
        <p:nvSpPr>
          <p:cNvPr id="128" name="Google Shape;128;p17"/>
          <p:cNvSpPr/>
          <p:nvPr/>
        </p:nvSpPr>
        <p:spPr>
          <a:xfrm>
            <a:off x="0" y="-2"/>
            <a:ext cx="23679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ÍNDICE – PARA </a:t>
            </a:r>
            <a:r>
              <a:rPr lang="pt-BR" sz="1100" b="1">
                <a:latin typeface="Open Sans"/>
                <a:ea typeface="Open Sans"/>
                <a:cs typeface="Open Sans"/>
                <a:sym typeface="Open Sans"/>
              </a:rPr>
              <a:t>MBA</a:t>
            </a:r>
            <a:endParaRPr sz="1100" b="1" i="0" u="none" strike="noStrike" cap="none">
              <a:solidFill>
                <a:srgbClr val="000000"/>
              </a:solidFill>
              <a:latin typeface="Open Sans"/>
              <a:ea typeface="Open Sans"/>
              <a:cs typeface="Open Sans"/>
              <a:sym typeface="Open Sans"/>
            </a:endParaRPr>
          </a:p>
        </p:txBody>
      </p:sp>
      <p:grpSp>
        <p:nvGrpSpPr>
          <p:cNvPr id="129" name="Google Shape;129;p17"/>
          <p:cNvGrpSpPr/>
          <p:nvPr/>
        </p:nvGrpSpPr>
        <p:grpSpPr>
          <a:xfrm>
            <a:off x="2975762" y="488144"/>
            <a:ext cx="109350" cy="3397201"/>
            <a:chOff x="3967682" y="650858"/>
            <a:chExt cx="145800" cy="4529601"/>
          </a:xfrm>
        </p:grpSpPr>
        <p:cxnSp>
          <p:nvCxnSpPr>
            <p:cNvPr id="130" name="Google Shape;130;p17"/>
            <p:cNvCxnSpPr/>
            <p:nvPr/>
          </p:nvCxnSpPr>
          <p:spPr>
            <a:xfrm>
              <a:off x="4040538" y="690370"/>
              <a:ext cx="0" cy="4428000"/>
            </a:xfrm>
            <a:prstGeom prst="straightConnector1">
              <a:avLst/>
            </a:prstGeom>
            <a:noFill/>
            <a:ln w="9525" cap="flat" cmpd="sng">
              <a:solidFill>
                <a:srgbClr val="434343"/>
              </a:solidFill>
              <a:prstDash val="solid"/>
              <a:round/>
              <a:headEnd type="none" w="sm" len="sm"/>
              <a:tailEnd type="none" w="sm" len="sm"/>
            </a:ln>
          </p:spPr>
        </p:cxnSp>
        <p:sp>
          <p:nvSpPr>
            <p:cNvPr id="131" name="Google Shape;131;p17"/>
            <p:cNvSpPr/>
            <p:nvPr/>
          </p:nvSpPr>
          <p:spPr>
            <a:xfrm>
              <a:off x="3967682" y="650858"/>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32" name="Google Shape;132;p17"/>
            <p:cNvSpPr/>
            <p:nvPr/>
          </p:nvSpPr>
          <p:spPr>
            <a:xfrm>
              <a:off x="3967682" y="1746809"/>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33" name="Google Shape;133;p17"/>
            <p:cNvSpPr/>
            <p:nvPr/>
          </p:nvSpPr>
          <p:spPr>
            <a:xfrm>
              <a:off x="3967682" y="2112126"/>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34" name="Google Shape;134;p17"/>
            <p:cNvSpPr/>
            <p:nvPr/>
          </p:nvSpPr>
          <p:spPr>
            <a:xfrm>
              <a:off x="3967682" y="1016175"/>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35" name="Google Shape;135;p17"/>
            <p:cNvSpPr/>
            <p:nvPr/>
          </p:nvSpPr>
          <p:spPr>
            <a:xfrm>
              <a:off x="3967682" y="1381492"/>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36" name="Google Shape;136;p17"/>
            <p:cNvSpPr/>
            <p:nvPr/>
          </p:nvSpPr>
          <p:spPr>
            <a:xfrm>
              <a:off x="3967682" y="2477443"/>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37" name="Google Shape;137;p17"/>
            <p:cNvSpPr/>
            <p:nvPr/>
          </p:nvSpPr>
          <p:spPr>
            <a:xfrm>
              <a:off x="3967682" y="2842760"/>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38" name="Google Shape;138;p17"/>
            <p:cNvSpPr/>
            <p:nvPr/>
          </p:nvSpPr>
          <p:spPr>
            <a:xfrm>
              <a:off x="3967682" y="3208077"/>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39" name="Google Shape;139;p17"/>
            <p:cNvSpPr/>
            <p:nvPr/>
          </p:nvSpPr>
          <p:spPr>
            <a:xfrm>
              <a:off x="3967682" y="3573394"/>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40" name="Google Shape;140;p17"/>
            <p:cNvSpPr/>
            <p:nvPr/>
          </p:nvSpPr>
          <p:spPr>
            <a:xfrm>
              <a:off x="3967682" y="3938711"/>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41" name="Google Shape;141;p17"/>
            <p:cNvSpPr/>
            <p:nvPr/>
          </p:nvSpPr>
          <p:spPr>
            <a:xfrm>
              <a:off x="3967682" y="4304028"/>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42" name="Google Shape;142;p17"/>
            <p:cNvSpPr/>
            <p:nvPr/>
          </p:nvSpPr>
          <p:spPr>
            <a:xfrm>
              <a:off x="3967682" y="4669345"/>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sp>
          <p:nvSpPr>
            <p:cNvPr id="143" name="Google Shape;143;p17"/>
            <p:cNvSpPr/>
            <p:nvPr/>
          </p:nvSpPr>
          <p:spPr>
            <a:xfrm>
              <a:off x="3967682" y="5034659"/>
              <a:ext cx="145800" cy="145800"/>
            </a:xfrm>
            <a:prstGeom prst="ellipse">
              <a:avLst/>
            </a:prstGeom>
            <a:solidFill>
              <a:schemeClr val="lt1"/>
            </a:solidFill>
            <a:ln w="25400" cap="flat" cmpd="sng">
              <a:solidFill>
                <a:srgbClr val="6ADBD9"/>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Open Sans"/>
                <a:ea typeface="Open Sans"/>
                <a:cs typeface="Open Sans"/>
                <a:sym typeface="Open Sans"/>
              </a:endParaRPr>
            </a:p>
          </p:txBody>
        </p:sp>
      </p:grpSp>
      <p:sp>
        <p:nvSpPr>
          <p:cNvPr id="144" name="Google Shape;144;p17"/>
          <p:cNvSpPr/>
          <p:nvPr/>
        </p:nvSpPr>
        <p:spPr>
          <a:xfrm>
            <a:off x="6429362" y="2626168"/>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a:t>
            </a:r>
            <a:r>
              <a:rPr lang="pt-BR" sz="1100" b="1">
                <a:latin typeface="Open Sans"/>
                <a:ea typeface="Open Sans"/>
                <a:cs typeface="Open Sans"/>
                <a:sym typeface="Open Sans"/>
              </a:rPr>
              <a:t>1</a:t>
            </a:r>
            <a:endParaRPr sz="800" b="1" i="0" u="none" strike="noStrike" cap="none">
              <a:solidFill>
                <a:schemeClr val="dk1"/>
              </a:solidFill>
              <a:latin typeface="Open Sans"/>
              <a:ea typeface="Open Sans"/>
              <a:cs typeface="Open Sans"/>
              <a:sym typeface="Open Sans"/>
            </a:endParaRPr>
          </a:p>
        </p:txBody>
      </p:sp>
      <p:sp>
        <p:nvSpPr>
          <p:cNvPr id="145" name="Google Shape;145;p17"/>
          <p:cNvSpPr/>
          <p:nvPr/>
        </p:nvSpPr>
        <p:spPr>
          <a:xfrm>
            <a:off x="6429362" y="1227572"/>
            <a:ext cx="11532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1" i="0" u="none" strike="noStrike" cap="none">
                <a:solidFill>
                  <a:srgbClr val="000000"/>
                </a:solidFill>
                <a:latin typeface="Open Sans"/>
                <a:ea typeface="Open Sans"/>
                <a:cs typeface="Open Sans"/>
                <a:sym typeface="Open Sans"/>
              </a:rPr>
              <a:t>Entrega </a:t>
            </a:r>
            <a:r>
              <a:rPr lang="pt-BR" sz="1100" b="1">
                <a:latin typeface="Open Sans"/>
                <a:ea typeface="Open Sans"/>
                <a:cs typeface="Open Sans"/>
                <a:sym typeface="Open Sans"/>
              </a:rPr>
              <a:t>1</a:t>
            </a:r>
            <a:endParaRPr sz="800" b="1"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10"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par>
                                <p:cTn id="23" presetID="10"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par>
                                <p:cTn id="26" presetID="10" presetClass="entr" presetSubtype="0" fill="hold"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nodeType="with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fade">
                                      <p:cBhvr>
                                        <p:cTn id="31" dur="500"/>
                                        <p:tgtEl>
                                          <p:spTgt spid="124"/>
                                        </p:tgtEl>
                                      </p:cBhvr>
                                    </p:animEffect>
                                  </p:childTnLst>
                                </p:cTn>
                              </p:par>
                              <p:par>
                                <p:cTn id="32" presetID="10" presetClass="entr" presetSubtype="0" fill="hold" nodeType="with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fade">
                                      <p:cBhvr>
                                        <p:cTn id="34" dur="500"/>
                                        <p:tgtEl>
                                          <p:spTgt spid="125"/>
                                        </p:tgtEl>
                                      </p:cBhvr>
                                    </p:animEffect>
                                  </p:childTnLst>
                                </p:cTn>
                              </p:par>
                              <p:par>
                                <p:cTn id="35" presetID="10" presetClass="entr" presetSubtype="0" fill="hold" nodeType="withEffect">
                                  <p:stCondLst>
                                    <p:cond delay="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4"/>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a:solidFill>
                  <a:srgbClr val="434343"/>
                </a:solidFill>
                <a:latin typeface="Open Sans"/>
                <a:ea typeface="Open Sans"/>
                <a:cs typeface="Open Sans"/>
                <a:sym typeface="Open Sans"/>
              </a:rPr>
              <a:t>9</a:t>
            </a:r>
            <a:r>
              <a:rPr lang="pt-BR" sz="1800" b="0" i="0" u="none" strike="noStrike" cap="none">
                <a:solidFill>
                  <a:srgbClr val="434343"/>
                </a:solidFill>
                <a:latin typeface="Open Sans"/>
                <a:ea typeface="Open Sans"/>
                <a:cs typeface="Open Sans"/>
                <a:sym typeface="Open Sans"/>
              </a:rPr>
              <a:t>. Plano de Negócio</a:t>
            </a:r>
            <a:endParaRPr sz="1100" b="0" i="0" u="none" strike="noStrike" cap="none">
              <a:solidFill>
                <a:srgbClr val="000000"/>
              </a:solidFill>
              <a:latin typeface="Arial"/>
              <a:ea typeface="Arial"/>
              <a:cs typeface="Arial"/>
              <a:sym typeface="Arial"/>
            </a:endParaRPr>
          </a:p>
        </p:txBody>
      </p:sp>
      <p:sp>
        <p:nvSpPr>
          <p:cNvPr id="410" name="Google Shape;410;p44"/>
          <p:cNvSpPr/>
          <p:nvPr/>
        </p:nvSpPr>
        <p:spPr>
          <a:xfrm>
            <a:off x="134943" y="776606"/>
            <a:ext cx="8370000" cy="3150600"/>
          </a:xfrm>
          <a:prstGeom prst="rect">
            <a:avLst/>
          </a:prstGeom>
          <a:noFill/>
          <a:ln>
            <a:noFill/>
          </a:ln>
        </p:spPr>
        <p:txBody>
          <a:bodyPr spcFirstLastPara="1" wrap="square" lIns="135000" tIns="34275" rIns="0" bIns="34275" anchor="t" anchorCtr="0">
            <a:noAutofit/>
          </a:bodyPr>
          <a:lstStyle/>
          <a:p>
            <a:pPr marL="215900" marR="0" lvl="0" indent="-222250" algn="l" rtl="0">
              <a:lnSpc>
                <a:spcPct val="100000"/>
              </a:lnSpc>
              <a:spcBef>
                <a:spcPts val="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a:t>
            </a:r>
            <a:endParaRPr sz="1100"/>
          </a:p>
          <a:p>
            <a:pPr marL="215900" marR="0" lvl="0" indent="-165100" algn="l" rtl="0">
              <a:lnSpc>
                <a:spcPct val="100000"/>
              </a:lnSpc>
              <a:spcBef>
                <a:spcPts val="100"/>
              </a:spcBef>
              <a:spcAft>
                <a:spcPts val="0"/>
              </a:spcAft>
              <a:buClr>
                <a:srgbClr val="434343"/>
              </a:buClr>
              <a:buSzPts val="800"/>
              <a:buFont typeface="Noto Sans Symbols"/>
              <a:buNone/>
            </a:pPr>
            <a:endParaRPr sz="8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Duis aute irure dolor in reprehenderit in voluptate velit esse cillum dolore eu fugiat nulla pariatur. Excepteur sint occaecat cupidatat non proident, sunt in culpa qui officia deserunt mollit anim id est laborum.</a:t>
            </a:r>
            <a:endParaRPr sz="1100"/>
          </a:p>
          <a:p>
            <a:pPr marL="215900" marR="0" lvl="0" indent="-165100" algn="l" rtl="0">
              <a:lnSpc>
                <a:spcPct val="100000"/>
              </a:lnSpc>
              <a:spcBef>
                <a:spcPts val="100"/>
              </a:spcBef>
              <a:spcAft>
                <a:spcPts val="0"/>
              </a:spcAft>
              <a:buClr>
                <a:srgbClr val="434343"/>
              </a:buClr>
              <a:buSzPts val="800"/>
              <a:buFont typeface="Noto Sans Symbols"/>
              <a:buNone/>
            </a:pPr>
            <a:endParaRPr sz="8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Sed ut perspiciatis unde omnis iste natus error sit voluptatem accusantium doloremque laudantium, totam rem aperiam, eaque ipsa quae ab illo inventore veritatis et quasi architecto beatae vitae dicta sunt explicabo.</a:t>
            </a:r>
            <a:endParaRPr sz="1100"/>
          </a:p>
          <a:p>
            <a:pPr marL="215900" marR="0" lvl="0" indent="-165100" algn="l" rtl="0">
              <a:lnSpc>
                <a:spcPct val="100000"/>
              </a:lnSpc>
              <a:spcBef>
                <a:spcPts val="100"/>
              </a:spcBef>
              <a:spcAft>
                <a:spcPts val="0"/>
              </a:spcAft>
              <a:buClr>
                <a:srgbClr val="434343"/>
              </a:buClr>
              <a:buSzPts val="800"/>
              <a:buFont typeface="Noto Sans Symbols"/>
              <a:buNone/>
            </a:pPr>
            <a:endParaRPr sz="8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a:t>
            </a:r>
            <a:endParaRPr sz="1100"/>
          </a:p>
          <a:p>
            <a:pPr marL="215900" marR="0" lvl="0" indent="-165100" algn="l" rtl="0">
              <a:lnSpc>
                <a:spcPct val="100000"/>
              </a:lnSpc>
              <a:spcBef>
                <a:spcPts val="100"/>
              </a:spcBef>
              <a:spcAft>
                <a:spcPts val="0"/>
              </a:spcAft>
              <a:buClr>
                <a:srgbClr val="434343"/>
              </a:buClr>
              <a:buSzPts val="800"/>
              <a:buFont typeface="Noto Sans Symbols"/>
              <a:buNone/>
            </a:pPr>
            <a:endParaRPr sz="8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Ut enim ad minima veniam, quis nostrum exercitationem ullam corporis suscipit laboriosam, nisi ut aliquid ex ea commodi consequatur.</a:t>
            </a:r>
            <a:endParaRPr sz="1100"/>
          </a:p>
          <a:p>
            <a:pPr marL="215900" marR="0" lvl="0" indent="-165100" algn="l" rtl="0">
              <a:lnSpc>
                <a:spcPct val="100000"/>
              </a:lnSpc>
              <a:spcBef>
                <a:spcPts val="100"/>
              </a:spcBef>
              <a:spcAft>
                <a:spcPts val="0"/>
              </a:spcAft>
              <a:buClr>
                <a:srgbClr val="434343"/>
              </a:buClr>
              <a:buSzPts val="800"/>
              <a:buFont typeface="Noto Sans Symbols"/>
              <a:buNone/>
            </a:pPr>
            <a:endParaRPr sz="800" b="0" i="0" u="none" strike="noStrike" cap="none">
              <a:solidFill>
                <a:srgbClr val="434343"/>
              </a:solidFill>
              <a:latin typeface="Open Sans"/>
              <a:ea typeface="Open Sans"/>
              <a:cs typeface="Open Sans"/>
              <a:sym typeface="Open Sans"/>
            </a:endParaRPr>
          </a:p>
          <a:p>
            <a:pPr marL="215900" marR="0" lvl="0" indent="-222250" algn="l" rtl="0">
              <a:lnSpc>
                <a:spcPct val="100000"/>
              </a:lnSpc>
              <a:spcBef>
                <a:spcPts val="10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Quis autem vel eum iure reprehenderit qui in ea voluptate velit esse quam nihil molestiae consequatur, vel illum qui dolorem eum fugiat quo voluptas nulla pariatur.</a:t>
            </a:r>
            <a:endParaRPr sz="1100"/>
          </a:p>
        </p:txBody>
      </p:sp>
      <p:sp>
        <p:nvSpPr>
          <p:cNvPr id="411" name="Google Shape;411;p44"/>
          <p:cNvSpPr/>
          <p:nvPr/>
        </p:nvSpPr>
        <p:spPr>
          <a:xfrm>
            <a:off x="6741544" y="331366"/>
            <a:ext cx="16431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fictício; alterar</a:t>
            </a:r>
            <a:endParaRPr sz="800" b="0" i="0" u="none" strike="noStrike" cap="none">
              <a:solidFill>
                <a:schemeClr val="dk1"/>
              </a:solidFill>
              <a:latin typeface="Open Sans"/>
              <a:ea typeface="Open Sans"/>
              <a:cs typeface="Open Sans"/>
              <a:sym typeface="Open Sans"/>
            </a:endParaRPr>
          </a:p>
        </p:txBody>
      </p:sp>
      <p:sp>
        <p:nvSpPr>
          <p:cNvPr id="412" name="Google Shape;412;p44"/>
          <p:cNvSpPr/>
          <p:nvPr/>
        </p:nvSpPr>
        <p:spPr>
          <a:xfrm>
            <a:off x="5111151" y="3705775"/>
            <a:ext cx="3273300" cy="5901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Incluir diagramas visuais, imagens ou outros conteúdos que forem necessários para embasar a discussão acerca do plano de negócio.</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animEffect transition="in" filter="fade">
                                      <p:cBhvr>
                                        <p:cTn id="7" dur="500"/>
                                        <p:tgtEl>
                                          <p:spTgt spid="412"/>
                                        </p:tgtEl>
                                      </p:cBhvr>
                                    </p:animEffect>
                                  </p:childTnLst>
                                </p:cTn>
                              </p:par>
                              <p:par>
                                <p:cTn id="8" presetID="10" presetClass="entr" presetSubtype="0" fill="hold" nodeType="withEffect">
                                  <p:stCondLst>
                                    <p:cond delay="0"/>
                                  </p:stCondLst>
                                  <p:childTnLst>
                                    <p:set>
                                      <p:cBhvr>
                                        <p:cTn id="9" dur="1" fill="hold">
                                          <p:stCondLst>
                                            <p:cond delay="0"/>
                                          </p:stCondLst>
                                        </p:cTn>
                                        <p:tgtEl>
                                          <p:spTgt spid="411"/>
                                        </p:tgtEl>
                                        <p:attrNameLst>
                                          <p:attrName>style.visibility</p:attrName>
                                        </p:attrNameLst>
                                      </p:cBhvr>
                                      <p:to>
                                        <p:strVal val="visible"/>
                                      </p:to>
                                    </p:set>
                                    <p:animEffect transition="in" filter="fade">
                                      <p:cBhvr>
                                        <p:cTn id="10" dur="500"/>
                                        <p:tgtEl>
                                          <p:spTgt spid="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5"/>
          <p:cNvSpPr/>
          <p:nvPr/>
        </p:nvSpPr>
        <p:spPr>
          <a:xfrm>
            <a:off x="-1" y="1774397"/>
            <a:ext cx="7410600" cy="13386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418" name="Google Shape;418;p45"/>
          <p:cNvSpPr/>
          <p:nvPr/>
        </p:nvSpPr>
        <p:spPr>
          <a:xfrm>
            <a:off x="208722" y="2201310"/>
            <a:ext cx="6923700" cy="4848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None/>
            </a:pPr>
            <a:r>
              <a:rPr lang="pt-BR" sz="2700" b="0" i="0" u="none" strike="noStrike" cap="none">
                <a:solidFill>
                  <a:srgbClr val="434343"/>
                </a:solidFill>
                <a:latin typeface="Open Sans"/>
                <a:ea typeface="Open Sans"/>
                <a:cs typeface="Open Sans"/>
                <a:sym typeface="Open Sans"/>
              </a:rPr>
              <a:t>Referências Bibliográficas</a:t>
            </a:r>
            <a:endParaRPr sz="1100" b="0" i="0" u="none" strike="noStrike" cap="none">
              <a:solidFill>
                <a:srgbClr val="000000"/>
              </a:solidFill>
              <a:latin typeface="Arial"/>
              <a:ea typeface="Arial"/>
              <a:cs typeface="Arial"/>
              <a:sym typeface="Arial"/>
            </a:endParaRPr>
          </a:p>
        </p:txBody>
      </p:sp>
      <p:sp>
        <p:nvSpPr>
          <p:cNvPr id="419" name="Google Shape;419;p45"/>
          <p:cNvSpPr/>
          <p:nvPr/>
        </p:nvSpPr>
        <p:spPr>
          <a:xfrm>
            <a:off x="0" y="-2"/>
            <a:ext cx="386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SLIDE DE TRANSIÇÃO (MANTER EM TODAS AS ENTREGAS)</a:t>
            </a:r>
            <a:endParaRPr sz="1100" b="1"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b="0" i="0" u="none" strike="noStrike" cap="none">
                <a:solidFill>
                  <a:srgbClr val="434343"/>
                </a:solidFill>
                <a:latin typeface="Open Sans"/>
                <a:ea typeface="Open Sans"/>
                <a:cs typeface="Open Sans"/>
                <a:sym typeface="Open Sans"/>
              </a:rPr>
              <a:t>Referências Bibliográficas</a:t>
            </a:r>
            <a:endParaRPr sz="1100" b="0" i="0" u="none" strike="noStrike" cap="none">
              <a:solidFill>
                <a:srgbClr val="000000"/>
              </a:solidFill>
              <a:latin typeface="Arial"/>
              <a:ea typeface="Arial"/>
              <a:cs typeface="Arial"/>
              <a:sym typeface="Arial"/>
            </a:endParaRPr>
          </a:p>
        </p:txBody>
      </p:sp>
      <p:sp>
        <p:nvSpPr>
          <p:cNvPr id="425" name="Google Shape;425;p46"/>
          <p:cNvSpPr/>
          <p:nvPr/>
        </p:nvSpPr>
        <p:spPr>
          <a:xfrm>
            <a:off x="-1" y="924965"/>
            <a:ext cx="8712900" cy="10872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426" name="Google Shape;426;p46"/>
          <p:cNvSpPr/>
          <p:nvPr/>
        </p:nvSpPr>
        <p:spPr>
          <a:xfrm>
            <a:off x="175240" y="1054878"/>
            <a:ext cx="8374500" cy="807900"/>
          </a:xfrm>
          <a:prstGeom prst="rect">
            <a:avLst/>
          </a:prstGeom>
          <a:noFill/>
          <a:ln>
            <a:noFill/>
          </a:ln>
        </p:spPr>
        <p:txBody>
          <a:bodyPr spcFirstLastPara="1" wrap="square" lIns="68575" tIns="34275" rIns="68575" bIns="34275" anchor="ctr" anchorCtr="0">
            <a:noAutofit/>
          </a:bodyPr>
          <a:lstStyle/>
          <a:p>
            <a:pPr marL="254000" marR="0" lvl="0" indent="-254000" algn="l" rtl="0">
              <a:lnSpc>
                <a:spcPct val="100000"/>
              </a:lnSpc>
              <a:spcBef>
                <a:spcPts val="0"/>
              </a:spcBef>
              <a:spcAft>
                <a:spcPts val="0"/>
              </a:spcAft>
              <a:buClr>
                <a:srgbClr val="000000"/>
              </a:buClr>
              <a:buSzPts val="800"/>
              <a:buFont typeface="Arial"/>
              <a:buChar char="•"/>
            </a:pPr>
            <a:r>
              <a:rPr lang="pt-BR" sz="1200" b="0" i="0" u="none" strike="noStrike" cap="none">
                <a:solidFill>
                  <a:srgbClr val="434343"/>
                </a:solidFill>
                <a:latin typeface="Open Sans"/>
                <a:ea typeface="Open Sans"/>
                <a:cs typeface="Open Sans"/>
                <a:sym typeface="Open Sans"/>
              </a:rPr>
              <a:t>James, G. </a:t>
            </a:r>
            <a:r>
              <a:rPr lang="pt-BR" sz="1200" b="0" i="1" u="none" strike="noStrike" cap="none">
                <a:solidFill>
                  <a:srgbClr val="434343"/>
                </a:solidFill>
                <a:latin typeface="Open Sans"/>
                <a:ea typeface="Open Sans"/>
                <a:cs typeface="Open Sans"/>
                <a:sym typeface="Open Sans"/>
              </a:rPr>
              <a:t>An Introduction to Statistical Learning - With Applications in R</a:t>
            </a:r>
            <a:r>
              <a:rPr lang="pt-BR" sz="1200" b="0" i="0" u="none" strike="noStrike" cap="none">
                <a:solidFill>
                  <a:srgbClr val="434343"/>
                </a:solidFill>
                <a:latin typeface="Open Sans"/>
                <a:ea typeface="Open Sans"/>
                <a:cs typeface="Open Sans"/>
                <a:sym typeface="Open Sans"/>
              </a:rPr>
              <a:t>. 2ª edição. Springer, 2021.</a:t>
            </a:r>
            <a:endParaRPr sz="1200" b="0" i="0" u="none" strike="noStrike" cap="none">
              <a:solidFill>
                <a:srgbClr val="434343"/>
              </a:solidFill>
              <a:latin typeface="Open Sans"/>
              <a:ea typeface="Open Sans"/>
              <a:cs typeface="Open Sans"/>
              <a:sym typeface="Open Sans"/>
            </a:endParaRPr>
          </a:p>
          <a:p>
            <a:pPr marL="254000" marR="0" lvl="0" indent="-254000" algn="l" rtl="0">
              <a:lnSpc>
                <a:spcPct val="100000"/>
              </a:lnSpc>
              <a:spcBef>
                <a:spcPts val="600"/>
              </a:spcBef>
              <a:spcAft>
                <a:spcPts val="0"/>
              </a:spcAft>
              <a:buClr>
                <a:srgbClr val="000000"/>
              </a:buClr>
              <a:buSzPts val="800"/>
              <a:buFont typeface="Arial"/>
              <a:buChar char="•"/>
            </a:pPr>
            <a:r>
              <a:rPr lang="pt-BR" sz="1200" b="0" i="0" u="none" strike="noStrike" cap="none">
                <a:solidFill>
                  <a:srgbClr val="434343"/>
                </a:solidFill>
                <a:latin typeface="Open Sans"/>
                <a:ea typeface="Open Sans"/>
                <a:cs typeface="Open Sans"/>
                <a:sym typeface="Open Sans"/>
              </a:rPr>
              <a:t>Montgomery, D. C. </a:t>
            </a:r>
            <a:r>
              <a:rPr lang="pt-BR" sz="1200" b="0" i="1" u="none" strike="noStrike" cap="none">
                <a:solidFill>
                  <a:srgbClr val="434343"/>
                </a:solidFill>
                <a:latin typeface="Open Sans"/>
                <a:ea typeface="Open Sans"/>
                <a:cs typeface="Open Sans"/>
                <a:sym typeface="Open Sans"/>
              </a:rPr>
              <a:t>Introduction to Linear Regression Analysis</a:t>
            </a:r>
            <a:r>
              <a:rPr lang="pt-BR" sz="1200" b="0" i="0" u="none" strike="noStrike" cap="none">
                <a:solidFill>
                  <a:srgbClr val="434343"/>
                </a:solidFill>
                <a:latin typeface="Open Sans"/>
                <a:ea typeface="Open Sans"/>
                <a:cs typeface="Open Sans"/>
                <a:sym typeface="Open Sans"/>
              </a:rPr>
              <a:t>. 5ª edição. Wiley, 2012.</a:t>
            </a:r>
            <a:endParaRPr sz="1100"/>
          </a:p>
          <a:p>
            <a:pPr marL="254000" marR="0" lvl="0" indent="-254000" algn="l" rtl="0">
              <a:lnSpc>
                <a:spcPct val="100000"/>
              </a:lnSpc>
              <a:spcBef>
                <a:spcPts val="600"/>
              </a:spcBef>
              <a:spcAft>
                <a:spcPts val="0"/>
              </a:spcAft>
              <a:buClr>
                <a:srgbClr val="000000"/>
              </a:buClr>
              <a:buSzPts val="800"/>
              <a:buFont typeface="Arial"/>
              <a:buChar char="•"/>
            </a:pPr>
            <a:r>
              <a:rPr lang="pt-BR" sz="1200" b="0" i="0" u="none" strike="noStrike" cap="none">
                <a:solidFill>
                  <a:srgbClr val="434343"/>
                </a:solidFill>
                <a:latin typeface="Open Sans"/>
                <a:ea typeface="Open Sans"/>
                <a:cs typeface="Open Sans"/>
                <a:sym typeface="Open Sans"/>
              </a:rPr>
              <a:t>Härdle, W. K., Simar, L. </a:t>
            </a:r>
            <a:r>
              <a:rPr lang="pt-BR" sz="1200" b="0" i="1" u="none" strike="noStrike" cap="none">
                <a:solidFill>
                  <a:srgbClr val="434343"/>
                </a:solidFill>
                <a:latin typeface="Open Sans"/>
                <a:ea typeface="Open Sans"/>
                <a:cs typeface="Open Sans"/>
                <a:sym typeface="Open Sans"/>
              </a:rPr>
              <a:t>Applied Multivariate Statistical Analysis</a:t>
            </a:r>
            <a:r>
              <a:rPr lang="pt-BR" sz="1200" b="0" i="0" u="none" strike="noStrike" cap="none">
                <a:solidFill>
                  <a:srgbClr val="434343"/>
                </a:solidFill>
                <a:latin typeface="Open Sans"/>
                <a:ea typeface="Open Sans"/>
                <a:cs typeface="Open Sans"/>
                <a:sym typeface="Open Sans"/>
              </a:rPr>
              <a:t>. 4ª edição. Springer, 2014.</a:t>
            </a:r>
            <a:endParaRPr sz="1200" b="0" i="0" u="none" strike="noStrike" cap="none">
              <a:solidFill>
                <a:srgbClr val="434343"/>
              </a:solidFill>
              <a:latin typeface="Open Sans"/>
              <a:ea typeface="Open Sans"/>
              <a:cs typeface="Open Sans"/>
              <a:sym typeface="Open Sans"/>
            </a:endParaRPr>
          </a:p>
        </p:txBody>
      </p:sp>
      <p:sp>
        <p:nvSpPr>
          <p:cNvPr id="427" name="Google Shape;427;p46"/>
          <p:cNvSpPr/>
          <p:nvPr/>
        </p:nvSpPr>
        <p:spPr>
          <a:xfrm>
            <a:off x="4677674" y="331366"/>
            <a:ext cx="3706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de exemplo; alterar seguindo o mesmo formato</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7"/>
          <p:cNvSpPr/>
          <p:nvPr/>
        </p:nvSpPr>
        <p:spPr>
          <a:xfrm>
            <a:off x="-1" y="1774397"/>
            <a:ext cx="7410600" cy="13386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433" name="Google Shape;433;p47"/>
          <p:cNvSpPr/>
          <p:nvPr/>
        </p:nvSpPr>
        <p:spPr>
          <a:xfrm>
            <a:off x="208722" y="2201310"/>
            <a:ext cx="6923700" cy="4848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None/>
            </a:pPr>
            <a:r>
              <a:rPr lang="pt-BR" sz="2700" b="0" i="0" u="none" strike="noStrike" cap="none">
                <a:solidFill>
                  <a:srgbClr val="434343"/>
                </a:solidFill>
                <a:latin typeface="Open Sans"/>
                <a:ea typeface="Open Sans"/>
                <a:cs typeface="Open Sans"/>
                <a:sym typeface="Open Sans"/>
              </a:rPr>
              <a:t>Apêndices</a:t>
            </a:r>
            <a:endParaRPr sz="1100" b="0" i="0" u="none" strike="noStrike" cap="none">
              <a:solidFill>
                <a:srgbClr val="000000"/>
              </a:solidFill>
              <a:latin typeface="Arial"/>
              <a:ea typeface="Arial"/>
              <a:cs typeface="Arial"/>
              <a:sym typeface="Arial"/>
            </a:endParaRPr>
          </a:p>
        </p:txBody>
      </p:sp>
      <p:sp>
        <p:nvSpPr>
          <p:cNvPr id="434" name="Google Shape;434;p47"/>
          <p:cNvSpPr/>
          <p:nvPr/>
        </p:nvSpPr>
        <p:spPr>
          <a:xfrm>
            <a:off x="0" y="-2"/>
            <a:ext cx="386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SLIDE DE TRANSIÇÃO (MANTER EM TODAS AS ENTREGAS)</a:t>
            </a:r>
            <a:endParaRPr sz="1100" b="1"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8"/>
          <p:cNvSpPr txBox="1"/>
          <p:nvPr/>
        </p:nvSpPr>
        <p:spPr>
          <a:xfrm>
            <a:off x="208722"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b="0" i="0" u="none" strike="noStrike" cap="none">
                <a:solidFill>
                  <a:srgbClr val="434343"/>
                </a:solidFill>
                <a:latin typeface="Open Sans"/>
                <a:ea typeface="Open Sans"/>
                <a:cs typeface="Open Sans"/>
                <a:sym typeface="Open Sans"/>
              </a:rPr>
              <a:t>Apêndices</a:t>
            </a:r>
            <a:endParaRPr sz="1100" b="0" i="0" u="none" strike="noStrike" cap="none">
              <a:solidFill>
                <a:srgbClr val="000000"/>
              </a:solidFill>
              <a:latin typeface="Arial"/>
              <a:ea typeface="Arial"/>
              <a:cs typeface="Arial"/>
              <a:sym typeface="Arial"/>
            </a:endParaRPr>
          </a:p>
        </p:txBody>
      </p:sp>
      <p:sp>
        <p:nvSpPr>
          <p:cNvPr id="440" name="Google Shape;440;p48"/>
          <p:cNvSpPr/>
          <p:nvPr/>
        </p:nvSpPr>
        <p:spPr>
          <a:xfrm>
            <a:off x="208722" y="726023"/>
            <a:ext cx="5738100" cy="10338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Seção livre para incluir detalhamentos a respeito do trabalho, por exemplo:</a:t>
            </a:r>
            <a:endParaRPr sz="1100"/>
          </a:p>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Open Sans"/>
              <a:ea typeface="Open Sans"/>
              <a:cs typeface="Open Sans"/>
              <a:sym typeface="Open Sans"/>
            </a:endParaRPr>
          </a:p>
          <a:p>
            <a:pPr marL="127000" marR="0" lvl="0" indent="-133350" algn="l" rtl="0">
              <a:lnSpc>
                <a:spcPct val="100000"/>
              </a:lnSpc>
              <a:spcBef>
                <a:spcPts val="0"/>
              </a:spcBef>
              <a:spcAft>
                <a:spcPts val="0"/>
              </a:spcAft>
              <a:buClr>
                <a:srgbClr val="000000"/>
              </a:buClr>
              <a:buSzPts val="1100"/>
              <a:buFont typeface="Arial"/>
              <a:buChar char="•"/>
            </a:pPr>
            <a:r>
              <a:rPr lang="pt-BR" sz="1100" b="0" i="0" u="none" strike="noStrike" cap="none">
                <a:solidFill>
                  <a:srgbClr val="000000"/>
                </a:solidFill>
                <a:latin typeface="Open Sans"/>
                <a:ea typeface="Open Sans"/>
                <a:cs typeface="Open Sans"/>
                <a:sym typeface="Open Sans"/>
              </a:rPr>
              <a:t>Dicionário completo de variáveis</a:t>
            </a:r>
            <a:endParaRPr sz="1100"/>
          </a:p>
          <a:p>
            <a:pPr marL="127000" marR="0" lvl="0" indent="-133350" algn="l" rtl="0">
              <a:lnSpc>
                <a:spcPct val="100000"/>
              </a:lnSpc>
              <a:spcBef>
                <a:spcPts val="0"/>
              </a:spcBef>
              <a:spcAft>
                <a:spcPts val="0"/>
              </a:spcAft>
              <a:buClr>
                <a:srgbClr val="000000"/>
              </a:buClr>
              <a:buSzPts val="1100"/>
              <a:buFont typeface="Arial"/>
              <a:buChar char="•"/>
            </a:pPr>
            <a:r>
              <a:rPr lang="pt-BR" sz="1100" b="0" i="0" u="none" strike="noStrike" cap="none">
                <a:solidFill>
                  <a:srgbClr val="000000"/>
                </a:solidFill>
                <a:latin typeface="Open Sans"/>
                <a:ea typeface="Open Sans"/>
                <a:cs typeface="Open Sans"/>
                <a:sym typeface="Open Sans"/>
              </a:rPr>
              <a:t>Nuances específicas a respeito do processo de tratamento dos dados</a:t>
            </a:r>
            <a:endParaRPr sz="1100"/>
          </a:p>
          <a:p>
            <a:pPr marL="127000" marR="0" lvl="0" indent="-133350" algn="l" rtl="0">
              <a:lnSpc>
                <a:spcPct val="100000"/>
              </a:lnSpc>
              <a:spcBef>
                <a:spcPts val="0"/>
              </a:spcBef>
              <a:spcAft>
                <a:spcPts val="0"/>
              </a:spcAft>
              <a:buClr>
                <a:srgbClr val="000000"/>
              </a:buClr>
              <a:buSzPts val="1100"/>
              <a:buFont typeface="Arial"/>
              <a:buChar char="•"/>
            </a:pPr>
            <a:r>
              <a:rPr lang="pt-BR" sz="1100" b="0" i="0" u="none" strike="noStrike" cap="none">
                <a:solidFill>
                  <a:srgbClr val="000000"/>
                </a:solidFill>
                <a:latin typeface="Open Sans"/>
                <a:ea typeface="Open Sans"/>
                <a:cs typeface="Open Sans"/>
                <a:sym typeface="Open Sans"/>
              </a:rPr>
              <a:t>Análises adicionais</a:t>
            </a:r>
            <a:r>
              <a:rPr lang="pt-BR" sz="400" b="0" i="0" u="none" strike="noStrike" cap="none">
                <a:solidFill>
                  <a:srgbClr val="000000"/>
                </a:solidFill>
                <a:latin typeface="Open Sans"/>
                <a:ea typeface="Open Sans"/>
                <a:cs typeface="Open Sans"/>
                <a:sym typeface="Open Sans"/>
              </a:rPr>
              <a:t> </a:t>
            </a:r>
            <a:r>
              <a:rPr lang="pt-BR" sz="1100" b="0" i="0" u="none" strike="noStrike" cap="none">
                <a:solidFill>
                  <a:srgbClr val="000000"/>
                </a:solidFill>
                <a:latin typeface="Open Sans"/>
                <a:ea typeface="Open Sans"/>
                <a:cs typeface="Open Sans"/>
                <a:sym typeface="Open Sans"/>
              </a:rPr>
              <a:t>/</a:t>
            </a:r>
            <a:r>
              <a:rPr lang="pt-BR" sz="400" b="0" i="0" u="none" strike="noStrike" cap="none">
                <a:solidFill>
                  <a:srgbClr val="000000"/>
                </a:solidFill>
                <a:latin typeface="Open Sans"/>
                <a:ea typeface="Open Sans"/>
                <a:cs typeface="Open Sans"/>
                <a:sym typeface="Open Sans"/>
              </a:rPr>
              <a:t> </a:t>
            </a:r>
            <a:r>
              <a:rPr lang="pt-BR" sz="1100" b="0" i="0" u="none" strike="noStrike" cap="none">
                <a:solidFill>
                  <a:srgbClr val="000000"/>
                </a:solidFill>
                <a:latin typeface="Open Sans"/>
                <a:ea typeface="Open Sans"/>
                <a:cs typeface="Open Sans"/>
                <a:sym typeface="Open Sans"/>
              </a:rPr>
              <a:t>secundárias</a:t>
            </a:r>
            <a:endParaRPr sz="1100"/>
          </a:p>
          <a:p>
            <a:pPr marL="127000" marR="0" lvl="0" indent="-133350" algn="l" rtl="0">
              <a:lnSpc>
                <a:spcPct val="100000"/>
              </a:lnSpc>
              <a:spcBef>
                <a:spcPts val="0"/>
              </a:spcBef>
              <a:spcAft>
                <a:spcPts val="0"/>
              </a:spcAft>
              <a:buClr>
                <a:srgbClr val="000000"/>
              </a:buClr>
              <a:buSzPts val="1100"/>
              <a:buFont typeface="Arial"/>
              <a:buChar char="•"/>
            </a:pPr>
            <a:r>
              <a:rPr lang="pt-BR" sz="1100" b="0" i="0" u="none" strike="noStrike" cap="none">
                <a:solidFill>
                  <a:srgbClr val="000000"/>
                </a:solidFill>
                <a:latin typeface="Open Sans"/>
                <a:ea typeface="Open Sans"/>
                <a:cs typeface="Open Sans"/>
                <a:sym typeface="Open Sans"/>
              </a:rPr>
              <a:t>Conteúdos complementares (textos, imagens, vídeos etc.), mencionando sua fonte</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p:nvPr/>
        </p:nvSpPr>
        <p:spPr>
          <a:xfrm>
            <a:off x="-1" y="1774397"/>
            <a:ext cx="7410600" cy="13386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51" name="Google Shape;151;p18"/>
          <p:cNvSpPr/>
          <p:nvPr/>
        </p:nvSpPr>
        <p:spPr>
          <a:xfrm>
            <a:off x="208722" y="2201310"/>
            <a:ext cx="6923700" cy="4848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None/>
            </a:pPr>
            <a:r>
              <a:rPr lang="pt-BR" sz="2700" b="0" i="0" u="none" strike="noStrike" cap="none">
                <a:solidFill>
                  <a:srgbClr val="434343"/>
                </a:solidFill>
                <a:latin typeface="Open Sans"/>
                <a:ea typeface="Open Sans"/>
                <a:cs typeface="Open Sans"/>
                <a:sym typeface="Open Sans"/>
              </a:rPr>
              <a:t>1. Objetivo do Trabalho</a:t>
            </a:r>
            <a:endParaRPr sz="1100" b="0" i="0" u="none" strike="noStrike" cap="none">
              <a:solidFill>
                <a:srgbClr val="000000"/>
              </a:solidFill>
              <a:latin typeface="Arial"/>
              <a:ea typeface="Arial"/>
              <a:cs typeface="Arial"/>
              <a:sym typeface="Arial"/>
            </a:endParaRPr>
          </a:p>
        </p:txBody>
      </p:sp>
      <p:sp>
        <p:nvSpPr>
          <p:cNvPr id="152" name="Google Shape;152;p18"/>
          <p:cNvSpPr/>
          <p:nvPr/>
        </p:nvSpPr>
        <p:spPr>
          <a:xfrm>
            <a:off x="0" y="-2"/>
            <a:ext cx="386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SLIDE DE TRANSIÇÃO (MANTER EM TODAS AS ENTREGAS)</a:t>
            </a:r>
            <a:endParaRPr sz="1100" b="1"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9"/>
          <p:cNvSpPr/>
          <p:nvPr/>
        </p:nvSpPr>
        <p:spPr>
          <a:xfrm>
            <a:off x="129396" y="4543877"/>
            <a:ext cx="2749800" cy="534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158" name="Google Shape;158;p19"/>
          <p:cNvPicPr preferRelativeResize="0"/>
          <p:nvPr/>
        </p:nvPicPr>
        <p:blipFill rotWithShape="1">
          <a:blip r:embed="rId3">
            <a:alphaModFix/>
          </a:blip>
          <a:srcRect l="13627" r="13379"/>
          <a:stretch/>
        </p:blipFill>
        <p:spPr>
          <a:xfrm>
            <a:off x="-1" y="-1"/>
            <a:ext cx="2502900" cy="5143500"/>
          </a:xfrm>
          <a:prstGeom prst="rect">
            <a:avLst/>
          </a:prstGeom>
          <a:noFill/>
          <a:ln>
            <a:noFill/>
          </a:ln>
        </p:spPr>
      </p:pic>
      <p:sp>
        <p:nvSpPr>
          <p:cNvPr id="159" name="Google Shape;159;p19"/>
          <p:cNvSpPr/>
          <p:nvPr/>
        </p:nvSpPr>
        <p:spPr>
          <a:xfrm>
            <a:off x="2658173" y="707307"/>
            <a:ext cx="5959500" cy="38364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O objetivo deste trabalho é identificar usuários que apresentam alta probabilidade de </a:t>
            </a:r>
            <a:r>
              <a:rPr lang="pt-BR" sz="1100" b="1" i="0" u="none" strike="noStrike" cap="none">
                <a:solidFill>
                  <a:srgbClr val="434343"/>
                </a:solidFill>
                <a:latin typeface="Open Sans"/>
                <a:ea typeface="Open Sans"/>
                <a:cs typeface="Open Sans"/>
                <a:sym typeface="Open Sans"/>
              </a:rPr>
              <a:t>cancelar a assinatura de um serviço de </a:t>
            </a:r>
            <a:r>
              <a:rPr lang="pt-BR" sz="1100" b="1" i="1" u="none" strike="noStrike" cap="none">
                <a:solidFill>
                  <a:srgbClr val="434343"/>
                </a:solidFill>
                <a:latin typeface="Open Sans"/>
                <a:ea typeface="Open Sans"/>
                <a:cs typeface="Open Sans"/>
                <a:sym typeface="Open Sans"/>
              </a:rPr>
              <a:t>streaming</a:t>
            </a:r>
            <a:r>
              <a:rPr lang="pt-BR" sz="1100" b="0" i="0" u="none" strike="noStrike" cap="none">
                <a:solidFill>
                  <a:srgbClr val="434343"/>
                </a:solidFill>
                <a:latin typeface="Open Sans"/>
                <a:ea typeface="Open Sans"/>
                <a:cs typeface="Open Sans"/>
                <a:sym typeface="Open Sans"/>
              </a:rPr>
              <a:t>. Para isso, serão analisados dados históricos de comportamento dos usuários, tais como frequência de uso, tempo de visualização e interação com o conteúdo, buscando identificar padrões que possam prever o cancelamento.</a:t>
            </a:r>
            <a:endParaRPr sz="1100"/>
          </a:p>
          <a:p>
            <a:pPr marL="0" marR="0" lvl="0" indent="0" algn="l" rtl="0">
              <a:lnSpc>
                <a:spcPct val="100000"/>
              </a:lnSpc>
              <a:spcBef>
                <a:spcPts val="0"/>
              </a:spcBef>
              <a:spcAft>
                <a:spcPts val="0"/>
              </a:spcAft>
              <a:buNone/>
            </a:pPr>
            <a:endParaRPr sz="8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A partir da análise de dados, pretende-se fornecer </a:t>
            </a:r>
            <a:r>
              <a:rPr lang="pt-BR" sz="1100" b="0" i="1" u="none" strike="noStrike" cap="none">
                <a:solidFill>
                  <a:srgbClr val="434343"/>
                </a:solidFill>
                <a:latin typeface="Open Sans"/>
                <a:ea typeface="Open Sans"/>
                <a:cs typeface="Open Sans"/>
                <a:sym typeface="Open Sans"/>
              </a:rPr>
              <a:t>insights</a:t>
            </a:r>
            <a:r>
              <a:rPr lang="pt-BR" sz="1100" b="0" i="0" u="none" strike="noStrike" cap="none">
                <a:solidFill>
                  <a:srgbClr val="434343"/>
                </a:solidFill>
                <a:latin typeface="Open Sans"/>
                <a:ea typeface="Open Sans"/>
                <a:cs typeface="Open Sans"/>
                <a:sym typeface="Open Sans"/>
              </a:rPr>
              <a:t> acionáveis para que a empresa comercializadora do serviço possa implementar medidas proativas de retenção, tais como ofertas personalizadas ou melhorias no serviço. Além disso, almeja-se desenvolver um modelo preditivo que seja capaz de classificar os usuários em grupos de risco, facilitando a identificação antecipada de futuros indivíduos que cancelarão o serviço.</a:t>
            </a:r>
            <a:endParaRPr sz="1100"/>
          </a:p>
          <a:p>
            <a:pPr marL="0" marR="0" lvl="0" indent="0" algn="l" rtl="0">
              <a:lnSpc>
                <a:spcPct val="100000"/>
              </a:lnSpc>
              <a:spcBef>
                <a:spcPts val="0"/>
              </a:spcBef>
              <a:spcAft>
                <a:spcPts val="0"/>
              </a:spcAft>
              <a:buNone/>
            </a:pPr>
            <a:endParaRPr sz="8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Por meio das análises e modelagem, o objetivo final de negócio da empresa é aumentar a retenção de usuários e, consequentemente, preservar a sua receita recorrente vinda das assinaturas.</a:t>
            </a:r>
            <a:endParaRPr sz="1100"/>
          </a:p>
        </p:txBody>
      </p:sp>
      <p:sp>
        <p:nvSpPr>
          <p:cNvPr id="160" name="Google Shape;160;p19"/>
          <p:cNvSpPr txBox="1"/>
          <p:nvPr/>
        </p:nvSpPr>
        <p:spPr>
          <a:xfrm>
            <a:off x="2718067"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b="0" i="0" u="none" strike="noStrike" cap="none">
                <a:solidFill>
                  <a:srgbClr val="434343"/>
                </a:solidFill>
                <a:latin typeface="Open Sans"/>
                <a:ea typeface="Open Sans"/>
                <a:cs typeface="Open Sans"/>
                <a:sym typeface="Open Sans"/>
              </a:rPr>
              <a:t>1. Objetivo do Trabalho</a:t>
            </a:r>
            <a:endParaRPr sz="1100"/>
          </a:p>
        </p:txBody>
      </p:sp>
      <p:sp>
        <p:nvSpPr>
          <p:cNvPr id="161" name="Google Shape;161;p19"/>
          <p:cNvSpPr/>
          <p:nvPr/>
        </p:nvSpPr>
        <p:spPr>
          <a:xfrm>
            <a:off x="353240" y="4401275"/>
            <a:ext cx="1796400" cy="5703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Alterar a imagem, se desejar, de acordo com o contexto do trabalho</a:t>
            </a:r>
            <a:endParaRPr sz="800" b="0" i="0" u="none" strike="noStrike" cap="none">
              <a:solidFill>
                <a:schemeClr val="dk1"/>
              </a:solidFill>
              <a:latin typeface="Open Sans"/>
              <a:ea typeface="Open Sans"/>
              <a:cs typeface="Open Sans"/>
              <a:sym typeface="Open Sans"/>
            </a:endParaRPr>
          </a:p>
        </p:txBody>
      </p:sp>
      <p:sp>
        <p:nvSpPr>
          <p:cNvPr id="162" name="Google Shape;162;p19"/>
          <p:cNvSpPr/>
          <p:nvPr/>
        </p:nvSpPr>
        <p:spPr>
          <a:xfrm>
            <a:off x="3267256" y="3746021"/>
            <a:ext cx="5117100" cy="7068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Ao longo das entregas, adaptar verbos para o tempo passado. Por exemplo:</a:t>
            </a:r>
            <a:endParaRPr sz="1100"/>
          </a:p>
          <a:p>
            <a:pPr marL="0" marR="0" lvl="0" indent="0" algn="ctr"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100"/>
              <a:buFont typeface="Arial"/>
              <a:buNone/>
            </a:pPr>
            <a:r>
              <a:rPr lang="pt-BR" sz="1100" b="0" i="1" u="none" strike="noStrike" cap="none">
                <a:solidFill>
                  <a:srgbClr val="000000"/>
                </a:solidFill>
                <a:latin typeface="Open Sans"/>
                <a:ea typeface="Open Sans"/>
                <a:cs typeface="Open Sans"/>
                <a:sym typeface="Open Sans"/>
              </a:rPr>
              <a:t>“serão analisados dados...” </a:t>
            </a:r>
            <a:r>
              <a:rPr lang="pt-BR" sz="900" b="0" i="0" u="none" strike="noStrike" cap="none">
                <a:solidFill>
                  <a:srgbClr val="000000"/>
                </a:solidFill>
                <a:latin typeface="Open Sans"/>
                <a:ea typeface="Open Sans"/>
                <a:cs typeface="Open Sans"/>
                <a:sym typeface="Open Sans"/>
              </a:rPr>
              <a:t>🡪</a:t>
            </a:r>
            <a:r>
              <a:rPr lang="pt-BR" sz="1100" b="0" i="1" u="none" strike="noStrike" cap="none">
                <a:solidFill>
                  <a:srgbClr val="000000"/>
                </a:solidFill>
                <a:latin typeface="Open Sans"/>
                <a:ea typeface="Open Sans"/>
                <a:cs typeface="Open Sans"/>
                <a:sym typeface="Open Sans"/>
              </a:rPr>
              <a:t> “foram analisados dados...”</a:t>
            </a:r>
            <a:endParaRPr sz="1100"/>
          </a:p>
          <a:p>
            <a:pPr marL="0" marR="0" lvl="0" indent="0" algn="ctr" rtl="0">
              <a:lnSpc>
                <a:spcPct val="100000"/>
              </a:lnSpc>
              <a:spcBef>
                <a:spcPts val="0"/>
              </a:spcBef>
              <a:spcAft>
                <a:spcPts val="0"/>
              </a:spcAft>
              <a:buClr>
                <a:srgbClr val="000000"/>
              </a:buClr>
              <a:buSzPts val="1100"/>
              <a:buFont typeface="Arial"/>
              <a:buNone/>
            </a:pPr>
            <a:r>
              <a:rPr lang="pt-BR" sz="1100" b="0" i="1" u="none" strike="noStrike" cap="none">
                <a:solidFill>
                  <a:schemeClr val="dk1"/>
                </a:solidFill>
                <a:latin typeface="Open Sans"/>
                <a:ea typeface="Open Sans"/>
                <a:cs typeface="Open Sans"/>
                <a:sym typeface="Open Sans"/>
              </a:rPr>
              <a:t>“almeja-se desenvolver um modelo...” </a:t>
            </a:r>
            <a:r>
              <a:rPr lang="pt-BR" sz="900" b="0" i="0" u="none" strike="noStrike" cap="none">
                <a:solidFill>
                  <a:schemeClr val="dk1"/>
                </a:solidFill>
                <a:latin typeface="Open Sans"/>
                <a:ea typeface="Open Sans"/>
                <a:cs typeface="Open Sans"/>
                <a:sym typeface="Open Sans"/>
              </a:rPr>
              <a:t>🡪</a:t>
            </a:r>
            <a:r>
              <a:rPr lang="pt-BR" sz="1100" b="0" i="1" u="none" strike="noStrike" cap="none">
                <a:solidFill>
                  <a:schemeClr val="dk1"/>
                </a:solidFill>
                <a:latin typeface="Open Sans"/>
                <a:ea typeface="Open Sans"/>
                <a:cs typeface="Open Sans"/>
                <a:sym typeface="Open Sans"/>
              </a:rPr>
              <a:t> “desenvolveu-se um modelo...”</a:t>
            </a:r>
            <a:endParaRPr sz="1100" b="0" i="1" u="none" strike="noStrike" cap="none">
              <a:solidFill>
                <a:schemeClr val="dk1"/>
              </a:solidFill>
              <a:latin typeface="Open Sans"/>
              <a:ea typeface="Open Sans"/>
              <a:cs typeface="Open Sans"/>
              <a:sym typeface="Open Sans"/>
            </a:endParaRPr>
          </a:p>
        </p:txBody>
      </p:sp>
      <p:sp>
        <p:nvSpPr>
          <p:cNvPr id="163" name="Google Shape;163;p19"/>
          <p:cNvSpPr/>
          <p:nvPr/>
        </p:nvSpPr>
        <p:spPr>
          <a:xfrm>
            <a:off x="7032685" y="331366"/>
            <a:ext cx="1351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de exemplo</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par>
                                <p:cTn id="8" presetID="10" presetClass="entr" presetSubtype="0" fill="hold"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fade">
                                      <p:cBhvr>
                                        <p:cTn id="10" dur="500"/>
                                        <p:tgtEl>
                                          <p:spTgt spid="161"/>
                                        </p:tgtEl>
                                      </p:cBhvr>
                                    </p:animEffect>
                                  </p:childTnLst>
                                </p:cTn>
                              </p:par>
                              <p:par>
                                <p:cTn id="11" presetID="10" presetClass="entr" presetSubtype="0" fill="hold" nodeType="withEffect">
                                  <p:stCondLst>
                                    <p:cond delay="0"/>
                                  </p:stCondLst>
                                  <p:childTnLst>
                                    <p:set>
                                      <p:cBhvr>
                                        <p:cTn id="12" dur="1" fill="hold">
                                          <p:stCondLst>
                                            <p:cond delay="0"/>
                                          </p:stCondLst>
                                        </p:cTn>
                                        <p:tgtEl>
                                          <p:spTgt spid="162"/>
                                        </p:tgtEl>
                                        <p:attrNameLst>
                                          <p:attrName>style.visibility</p:attrName>
                                        </p:attrNameLst>
                                      </p:cBhvr>
                                      <p:to>
                                        <p:strVal val="visible"/>
                                      </p:to>
                                    </p:set>
                                    <p:animEffect transition="in" filter="fade">
                                      <p:cBhvr>
                                        <p:cTn id="1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0"/>
          <p:cNvSpPr/>
          <p:nvPr/>
        </p:nvSpPr>
        <p:spPr>
          <a:xfrm>
            <a:off x="-1" y="1774397"/>
            <a:ext cx="7410600" cy="13386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69" name="Google Shape;169;p20"/>
          <p:cNvSpPr/>
          <p:nvPr/>
        </p:nvSpPr>
        <p:spPr>
          <a:xfrm>
            <a:off x="208722" y="2201310"/>
            <a:ext cx="6923700" cy="4848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None/>
            </a:pPr>
            <a:r>
              <a:rPr lang="pt-BR" sz="2700" b="0" i="0" u="none" strike="noStrike" cap="none">
                <a:solidFill>
                  <a:srgbClr val="434343"/>
                </a:solidFill>
                <a:latin typeface="Open Sans"/>
                <a:ea typeface="Open Sans"/>
                <a:cs typeface="Open Sans"/>
                <a:sym typeface="Open Sans"/>
              </a:rPr>
              <a:t>2. Contextualização do Problema</a:t>
            </a:r>
            <a:endParaRPr sz="1100" b="0" i="0" u="none" strike="noStrike" cap="none">
              <a:solidFill>
                <a:srgbClr val="000000"/>
              </a:solidFill>
              <a:latin typeface="Arial"/>
              <a:ea typeface="Arial"/>
              <a:cs typeface="Arial"/>
              <a:sym typeface="Arial"/>
            </a:endParaRPr>
          </a:p>
        </p:txBody>
      </p:sp>
      <p:sp>
        <p:nvSpPr>
          <p:cNvPr id="170" name="Google Shape;170;p20"/>
          <p:cNvSpPr/>
          <p:nvPr/>
        </p:nvSpPr>
        <p:spPr>
          <a:xfrm>
            <a:off x="0" y="-2"/>
            <a:ext cx="386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SLIDE DE TRANSIÇÃO (MANTER EM TODAS AS ENTREGAS)</a:t>
            </a:r>
            <a:endParaRPr sz="1100" b="1"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p:nvPr/>
        </p:nvSpPr>
        <p:spPr>
          <a:xfrm>
            <a:off x="129396" y="4543877"/>
            <a:ext cx="2749800" cy="534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176" name="Google Shape;176;p21"/>
          <p:cNvPicPr preferRelativeResize="0"/>
          <p:nvPr/>
        </p:nvPicPr>
        <p:blipFill rotWithShape="1">
          <a:blip r:embed="rId3">
            <a:alphaModFix/>
          </a:blip>
          <a:srcRect l="30650" r="36878"/>
          <a:stretch/>
        </p:blipFill>
        <p:spPr>
          <a:xfrm>
            <a:off x="-1" y="-1"/>
            <a:ext cx="2502901" cy="5143500"/>
          </a:xfrm>
          <a:prstGeom prst="rect">
            <a:avLst/>
          </a:prstGeom>
          <a:noFill/>
          <a:ln>
            <a:noFill/>
          </a:ln>
        </p:spPr>
      </p:pic>
      <p:sp>
        <p:nvSpPr>
          <p:cNvPr id="177" name="Google Shape;177;p21"/>
          <p:cNvSpPr/>
          <p:nvPr/>
        </p:nvSpPr>
        <p:spPr>
          <a:xfrm>
            <a:off x="2658173" y="707307"/>
            <a:ext cx="5959500" cy="38364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No mercado de </a:t>
            </a:r>
            <a:r>
              <a:rPr lang="pt-BR" sz="1100" b="0" i="1" u="none" strike="noStrike" cap="none">
                <a:solidFill>
                  <a:srgbClr val="434343"/>
                </a:solidFill>
                <a:latin typeface="Open Sans"/>
                <a:ea typeface="Open Sans"/>
                <a:cs typeface="Open Sans"/>
                <a:sym typeface="Open Sans"/>
              </a:rPr>
              <a:t>streaming</a:t>
            </a:r>
            <a:r>
              <a:rPr lang="pt-BR" sz="1100" b="0" i="0" u="none" strike="noStrike" cap="none">
                <a:solidFill>
                  <a:srgbClr val="434343"/>
                </a:solidFill>
                <a:latin typeface="Open Sans"/>
                <a:ea typeface="Open Sans"/>
                <a:cs typeface="Open Sans"/>
                <a:sym typeface="Open Sans"/>
              </a:rPr>
              <a:t>, manter assinantes é um desafio constante devido à abundância de alternativas disponíveis. Com diversas opções de conteúdo e novas plataformas surgindo regularmente, os usuários estão mais propensos a cancelar suas assinaturas.</a:t>
            </a:r>
            <a:endParaRPr sz="1100"/>
          </a:p>
          <a:p>
            <a:pPr marL="0" marR="0" lvl="0" indent="0" algn="l" rtl="0">
              <a:lnSpc>
                <a:spcPct val="100000"/>
              </a:lnSpc>
              <a:spcBef>
                <a:spcPts val="0"/>
              </a:spcBef>
              <a:spcAft>
                <a:spcPts val="0"/>
              </a:spcAft>
              <a:buNone/>
            </a:pPr>
            <a:endParaRPr sz="8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A perda gradativa de assinantes vem afetando a empresa StreamFX ao longo do último semestre, resultando em queda de receita e pressionando a sustentabilidade financeira da plataforma. Desconfia-se que essa perda pode estar sendo influenciada por diversos fatores, incluindo o aumento da concorrência no mercado de </a:t>
            </a:r>
            <a:r>
              <a:rPr lang="pt-BR" sz="1100" b="0" i="1" u="none" strike="noStrike" cap="none">
                <a:solidFill>
                  <a:srgbClr val="434343"/>
                </a:solidFill>
                <a:latin typeface="Open Sans"/>
                <a:ea typeface="Open Sans"/>
                <a:cs typeface="Open Sans"/>
                <a:sym typeface="Open Sans"/>
              </a:rPr>
              <a:t>streaming</a:t>
            </a:r>
            <a:r>
              <a:rPr lang="pt-BR" sz="1100" b="0" i="0" u="none" strike="noStrike" cap="none">
                <a:solidFill>
                  <a:srgbClr val="434343"/>
                </a:solidFill>
                <a:latin typeface="Open Sans"/>
                <a:ea typeface="Open Sans"/>
                <a:cs typeface="Open Sans"/>
                <a:sym typeface="Open Sans"/>
              </a:rPr>
              <a:t>, mudanças nos hábitos de consumo dos usuários e uma aparente desconexão entre o conteúdo oferecido e as preferências do público-alvo.</a:t>
            </a:r>
            <a:endParaRPr sz="1100"/>
          </a:p>
          <a:p>
            <a:pPr marL="0" marR="0" lvl="0" indent="0" algn="l" rtl="0">
              <a:lnSpc>
                <a:spcPct val="100000"/>
              </a:lnSpc>
              <a:spcBef>
                <a:spcPts val="0"/>
              </a:spcBef>
              <a:spcAft>
                <a:spcPts val="0"/>
              </a:spcAft>
              <a:buNone/>
            </a:pPr>
            <a:endParaRPr sz="800" b="0" i="0" u="none" strike="noStrike" cap="none">
              <a:solidFill>
                <a:srgbClr val="434343"/>
              </a:solidFill>
              <a:latin typeface="Open Sans"/>
              <a:ea typeface="Open Sans"/>
              <a:cs typeface="Open Sans"/>
              <a:sym typeface="Open Sans"/>
            </a:endParaRPr>
          </a:p>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Como consequência, a StreamFX tem enfrentado o desafio de identificar e implementar estratégias eficazes para reverter esse cenário, buscando não apenas compreender as causas do cancelamento, mas também antecipar quais assinantes estão mais propensos a deixar o serviço, a fim de tomar medidas que incentivem sua permanência.</a:t>
            </a:r>
            <a:endParaRPr sz="1100"/>
          </a:p>
        </p:txBody>
      </p:sp>
      <p:sp>
        <p:nvSpPr>
          <p:cNvPr id="178" name="Google Shape;178;p21"/>
          <p:cNvSpPr txBox="1"/>
          <p:nvPr/>
        </p:nvSpPr>
        <p:spPr>
          <a:xfrm>
            <a:off x="2718067"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b="0" i="0" u="none" strike="noStrike" cap="none">
                <a:solidFill>
                  <a:srgbClr val="434343"/>
                </a:solidFill>
                <a:latin typeface="Open Sans"/>
                <a:ea typeface="Open Sans"/>
                <a:cs typeface="Open Sans"/>
                <a:sym typeface="Open Sans"/>
              </a:rPr>
              <a:t>2. Contextualização do Problema</a:t>
            </a:r>
            <a:endParaRPr sz="1100"/>
          </a:p>
        </p:txBody>
      </p:sp>
      <p:sp>
        <p:nvSpPr>
          <p:cNvPr id="179" name="Google Shape;179;p21"/>
          <p:cNvSpPr/>
          <p:nvPr/>
        </p:nvSpPr>
        <p:spPr>
          <a:xfrm>
            <a:off x="353240" y="4401275"/>
            <a:ext cx="1796400" cy="5703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Alterar a imagem, se desejar, de acordo com o contexto do trabalho</a:t>
            </a:r>
            <a:endParaRPr sz="800" b="0" i="0" u="none" strike="noStrike" cap="none">
              <a:solidFill>
                <a:schemeClr val="dk1"/>
              </a:solidFill>
              <a:latin typeface="Open Sans"/>
              <a:ea typeface="Open Sans"/>
              <a:cs typeface="Open Sans"/>
              <a:sym typeface="Open Sans"/>
            </a:endParaRPr>
          </a:p>
        </p:txBody>
      </p:sp>
      <p:sp>
        <p:nvSpPr>
          <p:cNvPr id="180" name="Google Shape;180;p21"/>
          <p:cNvSpPr/>
          <p:nvPr/>
        </p:nvSpPr>
        <p:spPr>
          <a:xfrm>
            <a:off x="7032685" y="331366"/>
            <a:ext cx="1351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de exemplo</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par>
                                <p:cTn id="8" presetID="10" presetClass="entr" presetSubtype="0"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fade">
                                      <p:cBhvr>
                                        <p:cTn id="10"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p:nvPr/>
        </p:nvSpPr>
        <p:spPr>
          <a:xfrm>
            <a:off x="-1" y="1774397"/>
            <a:ext cx="7410600" cy="1338600"/>
          </a:xfrm>
          <a:prstGeom prst="rect">
            <a:avLst/>
          </a:prstGeom>
          <a:gradFill>
            <a:gsLst>
              <a:gs pos="0">
                <a:srgbClr val="6ADBD9"/>
              </a:gs>
              <a:gs pos="50000">
                <a:srgbClr val="6ADBD9"/>
              </a:gs>
              <a:gs pos="100000">
                <a:srgbClr val="66CCFF"/>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86" name="Google Shape;186;p22"/>
          <p:cNvSpPr/>
          <p:nvPr/>
        </p:nvSpPr>
        <p:spPr>
          <a:xfrm>
            <a:off x="208722" y="2201310"/>
            <a:ext cx="6923700" cy="484800"/>
          </a:xfrm>
          <a:prstGeom prst="rect">
            <a:avLst/>
          </a:prstGeom>
          <a:noFill/>
          <a:ln>
            <a:noFill/>
          </a:ln>
        </p:spPr>
        <p:txBody>
          <a:bodyPr spcFirstLastPara="1" wrap="square" lIns="68575" tIns="34275" rIns="68575" bIns="34275" anchor="t" anchorCtr="0">
            <a:noAutofit/>
          </a:bodyPr>
          <a:lstStyle/>
          <a:p>
            <a:pPr marL="0" marR="0" lvl="0" indent="0" algn="just" rtl="0">
              <a:lnSpc>
                <a:spcPct val="100000"/>
              </a:lnSpc>
              <a:spcBef>
                <a:spcPts val="0"/>
              </a:spcBef>
              <a:spcAft>
                <a:spcPts val="0"/>
              </a:spcAft>
              <a:buNone/>
            </a:pPr>
            <a:r>
              <a:rPr lang="pt-BR" sz="2700" b="0" i="0" u="none" strike="noStrike" cap="none">
                <a:solidFill>
                  <a:srgbClr val="434343"/>
                </a:solidFill>
                <a:latin typeface="Open Sans"/>
                <a:ea typeface="Open Sans"/>
                <a:cs typeface="Open Sans"/>
                <a:sym typeface="Open Sans"/>
              </a:rPr>
              <a:t>3. Base de Dados</a:t>
            </a:r>
            <a:endParaRPr sz="1100" b="0" i="0" u="none" strike="noStrike" cap="none">
              <a:solidFill>
                <a:srgbClr val="000000"/>
              </a:solidFill>
              <a:latin typeface="Arial"/>
              <a:ea typeface="Arial"/>
              <a:cs typeface="Arial"/>
              <a:sym typeface="Arial"/>
            </a:endParaRPr>
          </a:p>
        </p:txBody>
      </p:sp>
      <p:sp>
        <p:nvSpPr>
          <p:cNvPr id="187" name="Google Shape;187;p22"/>
          <p:cNvSpPr/>
          <p:nvPr/>
        </p:nvSpPr>
        <p:spPr>
          <a:xfrm>
            <a:off x="0" y="-2"/>
            <a:ext cx="386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pt-BR" sz="1100" b="0" i="0" u="none" strike="noStrike" cap="none">
                <a:solidFill>
                  <a:srgbClr val="000000"/>
                </a:solidFill>
                <a:latin typeface="Open Sans"/>
                <a:ea typeface="Open Sans"/>
                <a:cs typeface="Open Sans"/>
                <a:sym typeface="Open Sans"/>
              </a:rPr>
              <a:t>SLIDE DE TRANSIÇÃO (MANTER EM TODAS AS ENTREGAS)</a:t>
            </a:r>
            <a:endParaRPr sz="1100" b="1" i="0" u="none" strike="noStrike" cap="none">
              <a:solidFill>
                <a:srgbClr val="000000"/>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p:nvPr/>
        </p:nvSpPr>
        <p:spPr>
          <a:xfrm>
            <a:off x="129396" y="4543877"/>
            <a:ext cx="2749800" cy="534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100" b="0" i="0" u="none" strike="noStrike" cap="none">
              <a:solidFill>
                <a:schemeClr val="lt1"/>
              </a:solidFill>
              <a:latin typeface="Arial"/>
              <a:ea typeface="Arial"/>
              <a:cs typeface="Arial"/>
              <a:sym typeface="Arial"/>
            </a:endParaRPr>
          </a:p>
        </p:txBody>
      </p:sp>
      <p:pic>
        <p:nvPicPr>
          <p:cNvPr id="193" name="Google Shape;193;p23" descr="Tela de computador com luz azul&#10;&#10;Descrição gerada automaticamente com confiança média"/>
          <p:cNvPicPr preferRelativeResize="0"/>
          <p:nvPr/>
        </p:nvPicPr>
        <p:blipFill rotWithShape="1">
          <a:blip r:embed="rId3">
            <a:alphaModFix/>
          </a:blip>
          <a:srcRect l="9128" r="5714"/>
          <a:stretch/>
        </p:blipFill>
        <p:spPr>
          <a:xfrm>
            <a:off x="-1" y="-1"/>
            <a:ext cx="2502902" cy="5143501"/>
          </a:xfrm>
          <a:prstGeom prst="rect">
            <a:avLst/>
          </a:prstGeom>
          <a:noFill/>
          <a:ln>
            <a:noFill/>
          </a:ln>
        </p:spPr>
      </p:pic>
      <p:sp>
        <p:nvSpPr>
          <p:cNvPr id="194" name="Google Shape;194;p23"/>
          <p:cNvSpPr/>
          <p:nvPr/>
        </p:nvSpPr>
        <p:spPr>
          <a:xfrm>
            <a:off x="2819915" y="1004917"/>
            <a:ext cx="6018000" cy="2919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r>
              <a:rPr lang="pt-BR" sz="1100" b="0" i="0" u="none" strike="noStrike" cap="none">
                <a:solidFill>
                  <a:srgbClr val="434343"/>
                </a:solidFill>
                <a:latin typeface="Open Sans"/>
                <a:ea typeface="Open Sans"/>
                <a:cs typeface="Open Sans"/>
                <a:sym typeface="Open Sans"/>
              </a:rPr>
              <a:t>Usuário </a:t>
            </a:r>
            <a:r>
              <a:rPr lang="pt-BR" sz="900" b="0" i="0" u="none" strike="noStrike" cap="none">
                <a:solidFill>
                  <a:srgbClr val="434343"/>
                </a:solidFill>
                <a:latin typeface="Open Sans"/>
                <a:ea typeface="Open Sans"/>
                <a:cs typeface="Open Sans"/>
                <a:sym typeface="Open Sans"/>
              </a:rPr>
              <a:t>(COD_USUARIO)</a:t>
            </a:r>
            <a:endParaRPr sz="1100" b="0" i="0" u="none" strike="noStrike" cap="none">
              <a:solidFill>
                <a:srgbClr val="434343"/>
              </a:solidFill>
              <a:latin typeface="Open Sans"/>
              <a:ea typeface="Open Sans"/>
              <a:cs typeface="Open Sans"/>
              <a:sym typeface="Open Sans"/>
            </a:endParaRPr>
          </a:p>
        </p:txBody>
      </p:sp>
      <p:sp>
        <p:nvSpPr>
          <p:cNvPr id="195" name="Google Shape;195;p23"/>
          <p:cNvSpPr txBox="1"/>
          <p:nvPr/>
        </p:nvSpPr>
        <p:spPr>
          <a:xfrm>
            <a:off x="2718067" y="62100"/>
            <a:ext cx="4968600" cy="534900"/>
          </a:xfrm>
          <a:prstGeom prst="rect">
            <a:avLst/>
          </a:prstGeom>
          <a:noFill/>
          <a:ln>
            <a:noFill/>
          </a:ln>
        </p:spPr>
        <p:txBody>
          <a:bodyPr spcFirstLastPara="1" wrap="square" lIns="68575" tIns="34275" rIns="68575" bIns="34275" anchor="ctr" anchorCtr="0">
            <a:normAutofit/>
          </a:bodyPr>
          <a:lstStyle/>
          <a:p>
            <a:pPr marL="0" marR="0" lvl="0" indent="0" algn="l" rtl="0">
              <a:lnSpc>
                <a:spcPct val="100000"/>
              </a:lnSpc>
              <a:spcBef>
                <a:spcPts val="0"/>
              </a:spcBef>
              <a:spcAft>
                <a:spcPts val="0"/>
              </a:spcAft>
              <a:buClr>
                <a:srgbClr val="434343"/>
              </a:buClr>
              <a:buSzPts val="1800"/>
              <a:buFont typeface="Open Sans"/>
              <a:buNone/>
            </a:pPr>
            <a:r>
              <a:rPr lang="pt-BR" sz="1800" b="0" i="0" u="none" strike="noStrike" cap="none">
                <a:solidFill>
                  <a:srgbClr val="434343"/>
                </a:solidFill>
                <a:latin typeface="Open Sans"/>
                <a:ea typeface="Open Sans"/>
                <a:cs typeface="Open Sans"/>
                <a:sym typeface="Open Sans"/>
              </a:rPr>
              <a:t>3. Base de Dados</a:t>
            </a:r>
            <a:endParaRPr sz="1100"/>
          </a:p>
        </p:txBody>
      </p:sp>
      <p:sp>
        <p:nvSpPr>
          <p:cNvPr id="196" name="Google Shape;196;p23"/>
          <p:cNvSpPr/>
          <p:nvPr/>
        </p:nvSpPr>
        <p:spPr>
          <a:xfrm>
            <a:off x="353240" y="4401275"/>
            <a:ext cx="1796400" cy="5703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Alterar a imagem, se desejar, de acordo com o contexto do trabalho</a:t>
            </a:r>
            <a:endParaRPr sz="800" b="0" i="0" u="none" strike="noStrike" cap="none">
              <a:solidFill>
                <a:schemeClr val="dk1"/>
              </a:solidFill>
              <a:latin typeface="Open Sans"/>
              <a:ea typeface="Open Sans"/>
              <a:cs typeface="Open Sans"/>
              <a:sym typeface="Open Sans"/>
            </a:endParaRPr>
          </a:p>
        </p:txBody>
      </p:sp>
      <p:sp>
        <p:nvSpPr>
          <p:cNvPr id="197" name="Google Shape;197;p23"/>
          <p:cNvSpPr/>
          <p:nvPr/>
        </p:nvSpPr>
        <p:spPr>
          <a:xfrm>
            <a:off x="6495691" y="331366"/>
            <a:ext cx="1888800" cy="2214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Texto de exemplo; alterar</a:t>
            </a:r>
            <a:endParaRPr sz="800" b="0" i="0" u="none" strike="noStrike" cap="none">
              <a:solidFill>
                <a:schemeClr val="dk1"/>
              </a:solidFill>
              <a:latin typeface="Open Sans"/>
              <a:ea typeface="Open Sans"/>
              <a:cs typeface="Open Sans"/>
              <a:sym typeface="Open Sans"/>
            </a:endParaRPr>
          </a:p>
        </p:txBody>
      </p:sp>
      <p:sp>
        <p:nvSpPr>
          <p:cNvPr id="198" name="Google Shape;198;p23"/>
          <p:cNvSpPr/>
          <p:nvPr/>
        </p:nvSpPr>
        <p:spPr>
          <a:xfrm>
            <a:off x="2756885" y="697118"/>
            <a:ext cx="2845500" cy="221700"/>
          </a:xfrm>
          <a:prstGeom prst="round2DiagRect">
            <a:avLst>
              <a:gd name="adj1" fmla="val 16667"/>
              <a:gd name="adj2" fmla="val 0"/>
            </a:avLst>
          </a:prstGeom>
          <a:solidFill>
            <a:srgbClr val="02BAB1"/>
          </a:solidFill>
          <a:ln w="38100" cap="flat" cmpd="sng">
            <a:solidFill>
              <a:srgbClr val="02BAB1"/>
            </a:solidFill>
            <a:prstDash val="solid"/>
            <a:round/>
            <a:headEnd type="none" w="sm" len="sm"/>
            <a:tailEnd type="none" w="sm" len="sm"/>
          </a:ln>
        </p:spPr>
        <p:txBody>
          <a:bodyPr spcFirstLastPara="1" wrap="square" lIns="189000" tIns="34275" rIns="189000" bIns="34275" anchor="ctr" anchorCtr="0">
            <a:noAutofit/>
          </a:bodyPr>
          <a:lstStyle/>
          <a:p>
            <a:pPr marL="0" marR="0" lvl="0" indent="0" algn="l" rtl="0">
              <a:lnSpc>
                <a:spcPct val="100000"/>
              </a:lnSpc>
              <a:spcBef>
                <a:spcPts val="0"/>
              </a:spcBef>
              <a:spcAft>
                <a:spcPts val="0"/>
              </a:spcAft>
              <a:buNone/>
            </a:pPr>
            <a:r>
              <a:rPr lang="pt-BR" sz="1200" b="1" i="0" u="none" strike="noStrike" cap="none">
                <a:solidFill>
                  <a:schemeClr val="lt1"/>
                </a:solidFill>
                <a:latin typeface="Open Sans"/>
                <a:ea typeface="Open Sans"/>
                <a:cs typeface="Open Sans"/>
                <a:sym typeface="Open Sans"/>
              </a:rPr>
              <a:t>Visão da base</a:t>
            </a:r>
            <a:endParaRPr sz="1200" b="1" i="1" u="none" strike="noStrike" cap="none">
              <a:solidFill>
                <a:schemeClr val="lt1"/>
              </a:solidFill>
              <a:latin typeface="Open Sans"/>
              <a:ea typeface="Open Sans"/>
              <a:cs typeface="Open Sans"/>
              <a:sym typeface="Open Sans"/>
            </a:endParaRPr>
          </a:p>
        </p:txBody>
      </p:sp>
      <p:sp>
        <p:nvSpPr>
          <p:cNvPr id="199" name="Google Shape;199;p23"/>
          <p:cNvSpPr/>
          <p:nvPr/>
        </p:nvSpPr>
        <p:spPr>
          <a:xfrm>
            <a:off x="2718067" y="3161981"/>
            <a:ext cx="2845500" cy="221700"/>
          </a:xfrm>
          <a:prstGeom prst="round2DiagRect">
            <a:avLst>
              <a:gd name="adj1" fmla="val 16667"/>
              <a:gd name="adj2" fmla="val 0"/>
            </a:avLst>
          </a:prstGeom>
          <a:solidFill>
            <a:srgbClr val="02BAB1"/>
          </a:solidFill>
          <a:ln w="38100" cap="flat" cmpd="sng">
            <a:solidFill>
              <a:srgbClr val="02BAB1"/>
            </a:solidFill>
            <a:prstDash val="solid"/>
            <a:round/>
            <a:headEnd type="none" w="sm" len="sm"/>
            <a:tailEnd type="none" w="sm" len="sm"/>
          </a:ln>
        </p:spPr>
        <p:txBody>
          <a:bodyPr spcFirstLastPara="1" wrap="square" lIns="189000" tIns="34275" rIns="189000" bIns="34275" anchor="ctr" anchorCtr="0">
            <a:noAutofit/>
          </a:bodyPr>
          <a:lstStyle/>
          <a:p>
            <a:pPr marL="0" marR="0" lvl="0" indent="0" algn="l" rtl="0">
              <a:lnSpc>
                <a:spcPct val="100000"/>
              </a:lnSpc>
              <a:spcBef>
                <a:spcPts val="0"/>
              </a:spcBef>
              <a:spcAft>
                <a:spcPts val="0"/>
              </a:spcAft>
              <a:buNone/>
            </a:pPr>
            <a:r>
              <a:rPr lang="pt-BR" sz="1200" b="1" i="0" u="none" strike="noStrike" cap="none">
                <a:solidFill>
                  <a:schemeClr val="lt1"/>
                </a:solidFill>
                <a:latin typeface="Open Sans"/>
                <a:ea typeface="Open Sans"/>
                <a:cs typeface="Open Sans"/>
                <a:sym typeface="Open Sans"/>
              </a:rPr>
              <a:t>Filtros de exclusão</a:t>
            </a:r>
            <a:endParaRPr sz="1200" b="1" i="1" u="none" strike="noStrike" cap="none">
              <a:solidFill>
                <a:schemeClr val="lt1"/>
              </a:solidFill>
              <a:latin typeface="Open Sans"/>
              <a:ea typeface="Open Sans"/>
              <a:cs typeface="Open Sans"/>
              <a:sym typeface="Open Sans"/>
            </a:endParaRPr>
          </a:p>
        </p:txBody>
      </p:sp>
      <p:sp>
        <p:nvSpPr>
          <p:cNvPr id="200" name="Google Shape;200;p23"/>
          <p:cNvSpPr/>
          <p:nvPr/>
        </p:nvSpPr>
        <p:spPr>
          <a:xfrm>
            <a:off x="2718067" y="2355268"/>
            <a:ext cx="2845500" cy="221700"/>
          </a:xfrm>
          <a:prstGeom prst="round2DiagRect">
            <a:avLst>
              <a:gd name="adj1" fmla="val 16667"/>
              <a:gd name="adj2" fmla="val 0"/>
            </a:avLst>
          </a:prstGeom>
          <a:solidFill>
            <a:srgbClr val="02BAB1"/>
          </a:solidFill>
          <a:ln w="38100" cap="flat" cmpd="sng">
            <a:solidFill>
              <a:srgbClr val="02BAB1"/>
            </a:solidFill>
            <a:prstDash val="solid"/>
            <a:round/>
            <a:headEnd type="none" w="sm" len="sm"/>
            <a:tailEnd type="none" w="sm" len="sm"/>
          </a:ln>
        </p:spPr>
        <p:txBody>
          <a:bodyPr spcFirstLastPara="1" wrap="square" lIns="189000" tIns="34275" rIns="189000" bIns="34275" anchor="ctr" anchorCtr="0">
            <a:noAutofit/>
          </a:bodyPr>
          <a:lstStyle/>
          <a:p>
            <a:pPr marL="0" marR="0" lvl="0" indent="0" algn="l" rtl="0">
              <a:lnSpc>
                <a:spcPct val="100000"/>
              </a:lnSpc>
              <a:spcBef>
                <a:spcPts val="0"/>
              </a:spcBef>
              <a:spcAft>
                <a:spcPts val="0"/>
              </a:spcAft>
              <a:buNone/>
            </a:pPr>
            <a:r>
              <a:rPr lang="pt-BR" sz="1200" b="1" i="0" u="none" strike="noStrike" cap="none">
                <a:solidFill>
                  <a:schemeClr val="lt1"/>
                </a:solidFill>
                <a:latin typeface="Open Sans"/>
                <a:ea typeface="Open Sans"/>
                <a:cs typeface="Open Sans"/>
                <a:sym typeface="Open Sans"/>
              </a:rPr>
              <a:t>Filtros de inclusão</a:t>
            </a:r>
            <a:endParaRPr sz="1100"/>
          </a:p>
        </p:txBody>
      </p:sp>
      <p:sp>
        <p:nvSpPr>
          <p:cNvPr id="201" name="Google Shape;201;p23"/>
          <p:cNvSpPr/>
          <p:nvPr/>
        </p:nvSpPr>
        <p:spPr>
          <a:xfrm>
            <a:off x="2718067" y="1342576"/>
            <a:ext cx="2845500" cy="221700"/>
          </a:xfrm>
          <a:prstGeom prst="round2DiagRect">
            <a:avLst>
              <a:gd name="adj1" fmla="val 16667"/>
              <a:gd name="adj2" fmla="val 0"/>
            </a:avLst>
          </a:prstGeom>
          <a:solidFill>
            <a:srgbClr val="02BAB1"/>
          </a:solidFill>
          <a:ln w="38100" cap="flat" cmpd="sng">
            <a:solidFill>
              <a:srgbClr val="02BAB1"/>
            </a:solidFill>
            <a:prstDash val="solid"/>
            <a:round/>
            <a:headEnd type="none" w="sm" len="sm"/>
            <a:tailEnd type="none" w="sm" len="sm"/>
          </a:ln>
        </p:spPr>
        <p:txBody>
          <a:bodyPr spcFirstLastPara="1" wrap="square" lIns="189000" tIns="34275" rIns="189000" bIns="34275" anchor="ctr" anchorCtr="0">
            <a:noAutofit/>
          </a:bodyPr>
          <a:lstStyle/>
          <a:p>
            <a:pPr marL="0" marR="0" lvl="0" indent="0" algn="l" rtl="0">
              <a:lnSpc>
                <a:spcPct val="100000"/>
              </a:lnSpc>
              <a:spcBef>
                <a:spcPts val="0"/>
              </a:spcBef>
              <a:spcAft>
                <a:spcPts val="0"/>
              </a:spcAft>
              <a:buNone/>
            </a:pPr>
            <a:r>
              <a:rPr lang="pt-BR" sz="1200" b="1" i="0" u="none" strike="noStrike" cap="none">
                <a:solidFill>
                  <a:schemeClr val="lt1"/>
                </a:solidFill>
                <a:latin typeface="Open Sans"/>
                <a:ea typeface="Open Sans"/>
                <a:cs typeface="Open Sans"/>
                <a:sym typeface="Open Sans"/>
              </a:rPr>
              <a:t>Período de análise</a:t>
            </a:r>
            <a:endParaRPr sz="1200" b="1" i="1" u="none" strike="noStrike" cap="none">
              <a:solidFill>
                <a:schemeClr val="lt1"/>
              </a:solidFill>
              <a:latin typeface="Open Sans"/>
              <a:ea typeface="Open Sans"/>
              <a:cs typeface="Open Sans"/>
              <a:sym typeface="Open Sans"/>
            </a:endParaRPr>
          </a:p>
        </p:txBody>
      </p:sp>
      <p:sp>
        <p:nvSpPr>
          <p:cNvPr id="202" name="Google Shape;202;p23"/>
          <p:cNvSpPr/>
          <p:nvPr/>
        </p:nvSpPr>
        <p:spPr>
          <a:xfrm>
            <a:off x="2819915" y="3466951"/>
            <a:ext cx="6018000" cy="291900"/>
          </a:xfrm>
          <a:prstGeom prst="rect">
            <a:avLst/>
          </a:prstGeom>
          <a:noFill/>
          <a:ln>
            <a:noFill/>
          </a:ln>
        </p:spPr>
        <p:txBody>
          <a:bodyPr spcFirstLastPara="1" wrap="square" lIns="135000" tIns="34275" rIns="0" bIns="34275" anchor="t" anchorCtr="0">
            <a:noAutofit/>
          </a:bodyPr>
          <a:lstStyle/>
          <a:p>
            <a:pPr marL="215900" marR="0" lvl="0" indent="-222250" algn="l" rtl="0">
              <a:lnSpc>
                <a:spcPct val="100000"/>
              </a:lnSpc>
              <a:spcBef>
                <a:spcPts val="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Usuários com histórico de fraude ou uso indevido do serviço.</a:t>
            </a:r>
            <a:endParaRPr sz="1100"/>
          </a:p>
          <a:p>
            <a:pPr marL="215900" marR="0" lvl="0" indent="-222250" algn="l" rtl="0">
              <a:lnSpc>
                <a:spcPct val="100000"/>
              </a:lnSpc>
              <a:spcBef>
                <a:spcPts val="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Usuários que cancelaram assinatura e reativaram nos 60 dias anteriores a M0.</a:t>
            </a:r>
            <a:endParaRPr sz="1100"/>
          </a:p>
          <a:p>
            <a:pPr marL="215900" marR="0" lvl="0" indent="-222250" algn="l" rtl="0">
              <a:lnSpc>
                <a:spcPct val="100000"/>
              </a:lnSpc>
              <a:spcBef>
                <a:spcPts val="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Usuários inadimplentes em M0 que ainda não tiveram sua assinatura cortada.</a:t>
            </a:r>
            <a:endParaRPr sz="1100"/>
          </a:p>
        </p:txBody>
      </p:sp>
      <p:sp>
        <p:nvSpPr>
          <p:cNvPr id="203" name="Google Shape;203;p23"/>
          <p:cNvSpPr/>
          <p:nvPr/>
        </p:nvSpPr>
        <p:spPr>
          <a:xfrm>
            <a:off x="2819915" y="2658889"/>
            <a:ext cx="6018000" cy="616800"/>
          </a:xfrm>
          <a:prstGeom prst="rect">
            <a:avLst/>
          </a:prstGeom>
          <a:noFill/>
          <a:ln>
            <a:noFill/>
          </a:ln>
        </p:spPr>
        <p:txBody>
          <a:bodyPr spcFirstLastPara="1" wrap="square" lIns="135000" tIns="34275" rIns="0" bIns="34275" anchor="t" anchorCtr="0">
            <a:noAutofit/>
          </a:bodyPr>
          <a:lstStyle/>
          <a:p>
            <a:pPr marL="215900" marR="0" lvl="0" indent="-222250" algn="l" rtl="0">
              <a:lnSpc>
                <a:spcPct val="100000"/>
              </a:lnSpc>
              <a:spcBef>
                <a:spcPts val="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Usuários com assinatura ativa em M0 há pelo menos 6 meses.</a:t>
            </a:r>
            <a:endParaRPr sz="1100"/>
          </a:p>
          <a:p>
            <a:pPr marL="215900" marR="0" lvl="0" indent="-222250" algn="l" rtl="0">
              <a:lnSpc>
                <a:spcPct val="100000"/>
              </a:lnSpc>
              <a:spcBef>
                <a:spcPts val="0"/>
              </a:spcBef>
              <a:spcAft>
                <a:spcPts val="0"/>
              </a:spcAft>
              <a:buClr>
                <a:srgbClr val="434343"/>
              </a:buClr>
              <a:buSzPts val="1100"/>
              <a:buFont typeface="Noto Sans Symbols"/>
              <a:buChar char="⮚"/>
            </a:pPr>
            <a:r>
              <a:rPr lang="pt-BR" sz="1100" b="0" i="0" u="none" strike="noStrike" cap="none">
                <a:solidFill>
                  <a:srgbClr val="434343"/>
                </a:solidFill>
                <a:latin typeface="Open Sans"/>
                <a:ea typeface="Open Sans"/>
                <a:cs typeface="Open Sans"/>
                <a:sym typeface="Open Sans"/>
              </a:rPr>
              <a:t>Usuários que visualizaram ao menos um conteúdo nos 30 dias anteriores a M0.</a:t>
            </a:r>
            <a:endParaRPr sz="1100"/>
          </a:p>
        </p:txBody>
      </p:sp>
      <p:sp>
        <p:nvSpPr>
          <p:cNvPr id="204" name="Google Shape;204;p23"/>
          <p:cNvSpPr/>
          <p:nvPr/>
        </p:nvSpPr>
        <p:spPr>
          <a:xfrm>
            <a:off x="2819915" y="1647108"/>
            <a:ext cx="6018000" cy="6144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r>
              <a:rPr lang="pt-BR" sz="1100" b="0" i="0" u="sng" strike="noStrike" cap="none">
                <a:solidFill>
                  <a:srgbClr val="434343"/>
                </a:solidFill>
                <a:latin typeface="Open Sans"/>
                <a:ea typeface="Open Sans"/>
                <a:cs typeface="Open Sans"/>
                <a:sym typeface="Open Sans"/>
              </a:rPr>
              <a:t>Safra</a:t>
            </a:r>
            <a:r>
              <a:rPr lang="pt-BR" sz="1100" b="0" i="0" u="none" strike="noStrike" cap="none">
                <a:solidFill>
                  <a:srgbClr val="434343"/>
                </a:solidFill>
                <a:latin typeface="Open Sans"/>
                <a:ea typeface="Open Sans"/>
                <a:cs typeface="Open Sans"/>
                <a:sym typeface="Open Sans"/>
              </a:rPr>
              <a:t>: Mar/24 (M0)</a:t>
            </a:r>
            <a:endParaRPr sz="1100"/>
          </a:p>
          <a:p>
            <a:pPr marL="0" marR="0" lvl="0" indent="0" algn="l" rtl="0">
              <a:lnSpc>
                <a:spcPct val="100000"/>
              </a:lnSpc>
              <a:spcBef>
                <a:spcPts val="0"/>
              </a:spcBef>
              <a:spcAft>
                <a:spcPts val="0"/>
              </a:spcAft>
              <a:buNone/>
            </a:pPr>
            <a:r>
              <a:rPr lang="pt-BR" sz="1100" b="0" i="0" u="sng" strike="noStrike" cap="none">
                <a:solidFill>
                  <a:srgbClr val="434343"/>
                </a:solidFill>
                <a:latin typeface="Open Sans"/>
                <a:ea typeface="Open Sans"/>
                <a:cs typeface="Open Sans"/>
                <a:sym typeface="Open Sans"/>
              </a:rPr>
              <a:t>Histórico</a:t>
            </a:r>
            <a:r>
              <a:rPr lang="pt-BR" sz="1100" b="0" i="0" u="none" strike="noStrike" cap="none">
                <a:solidFill>
                  <a:srgbClr val="434343"/>
                </a:solidFill>
                <a:latin typeface="Open Sans"/>
                <a:ea typeface="Open Sans"/>
                <a:cs typeface="Open Sans"/>
                <a:sym typeface="Open Sans"/>
              </a:rPr>
              <a:t>: Abr/23 a Mar/24 (M-11 a M0)</a:t>
            </a:r>
            <a:endParaRPr sz="1100"/>
          </a:p>
          <a:p>
            <a:pPr marL="0" marR="0" lvl="0" indent="0" algn="l" rtl="0">
              <a:lnSpc>
                <a:spcPct val="100000"/>
              </a:lnSpc>
              <a:spcBef>
                <a:spcPts val="0"/>
              </a:spcBef>
              <a:spcAft>
                <a:spcPts val="0"/>
              </a:spcAft>
              <a:buNone/>
            </a:pPr>
            <a:r>
              <a:rPr lang="pt-BR" sz="1100" b="0" i="0" u="sng" strike="noStrike" cap="none">
                <a:solidFill>
                  <a:srgbClr val="434343"/>
                </a:solidFill>
                <a:latin typeface="Open Sans"/>
                <a:ea typeface="Open Sans"/>
                <a:cs typeface="Open Sans"/>
                <a:sym typeface="Open Sans"/>
              </a:rPr>
              <a:t>Previsão</a:t>
            </a:r>
            <a:r>
              <a:rPr lang="pt-BR" sz="1100" b="0" i="0" u="none" strike="noStrike" cap="none">
                <a:solidFill>
                  <a:srgbClr val="434343"/>
                </a:solidFill>
                <a:latin typeface="Open Sans"/>
                <a:ea typeface="Open Sans"/>
                <a:cs typeface="Open Sans"/>
                <a:sym typeface="Open Sans"/>
              </a:rPr>
              <a:t>: Abr/24 a Jun/24 (M+1 a M+3)</a:t>
            </a:r>
            <a:endParaRPr sz="1100"/>
          </a:p>
        </p:txBody>
      </p:sp>
      <p:sp>
        <p:nvSpPr>
          <p:cNvPr id="205" name="Google Shape;205;p23"/>
          <p:cNvSpPr/>
          <p:nvPr/>
        </p:nvSpPr>
        <p:spPr>
          <a:xfrm>
            <a:off x="2819915" y="4478454"/>
            <a:ext cx="5920800" cy="291900"/>
          </a:xfrm>
          <a:prstGeom prst="rect">
            <a:avLst/>
          </a:prstGeom>
          <a:noFill/>
          <a:ln>
            <a:noFill/>
          </a:ln>
        </p:spPr>
        <p:txBody>
          <a:bodyPr spcFirstLastPara="1" wrap="square" lIns="135000" tIns="34275" rIns="0" bIns="34275" anchor="t" anchorCtr="0">
            <a:noAutofit/>
          </a:bodyPr>
          <a:lstStyle/>
          <a:p>
            <a:pPr marL="0" marR="0" lvl="0" indent="0" algn="l" rtl="0">
              <a:lnSpc>
                <a:spcPct val="100000"/>
              </a:lnSpc>
              <a:spcBef>
                <a:spcPts val="0"/>
              </a:spcBef>
              <a:spcAft>
                <a:spcPts val="0"/>
              </a:spcAft>
              <a:buNone/>
            </a:pPr>
            <a:endParaRPr sz="1200" b="0" i="0" u="none" strike="noStrike" cap="none">
              <a:solidFill>
                <a:srgbClr val="434343"/>
              </a:solidFill>
              <a:latin typeface="Open Sans"/>
              <a:ea typeface="Open Sans"/>
              <a:cs typeface="Open Sans"/>
              <a:sym typeface="Open Sans"/>
            </a:endParaRPr>
          </a:p>
        </p:txBody>
      </p:sp>
      <p:sp>
        <p:nvSpPr>
          <p:cNvPr id="206" name="Google Shape;206;p23"/>
          <p:cNvSpPr/>
          <p:nvPr/>
        </p:nvSpPr>
        <p:spPr>
          <a:xfrm>
            <a:off x="7032685" y="634719"/>
            <a:ext cx="1351800" cy="5349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Subdividir em mais de um slide, se for necessário</a:t>
            </a:r>
            <a:endParaRPr sz="800" b="0" i="0" u="none" strike="noStrike" cap="none">
              <a:solidFill>
                <a:schemeClr val="dk1"/>
              </a:solidFill>
              <a:latin typeface="Open Sans"/>
              <a:ea typeface="Open Sans"/>
              <a:cs typeface="Open Sans"/>
              <a:sym typeface="Open Sans"/>
            </a:endParaRPr>
          </a:p>
        </p:txBody>
      </p:sp>
      <p:sp>
        <p:nvSpPr>
          <p:cNvPr id="207" name="Google Shape;207;p23"/>
          <p:cNvSpPr/>
          <p:nvPr/>
        </p:nvSpPr>
        <p:spPr>
          <a:xfrm>
            <a:off x="5911272" y="1414483"/>
            <a:ext cx="2926500" cy="5622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Em caso de duas ou mais safras, dar preferência para esquema visual de representação</a:t>
            </a:r>
            <a:endParaRPr sz="800" b="0" i="0" u="none" strike="noStrike" cap="none">
              <a:solidFill>
                <a:schemeClr val="dk1"/>
              </a:solidFill>
              <a:latin typeface="Open Sans"/>
              <a:ea typeface="Open Sans"/>
              <a:cs typeface="Open Sans"/>
              <a:sym typeface="Open Sans"/>
            </a:endParaRPr>
          </a:p>
        </p:txBody>
      </p:sp>
      <p:sp>
        <p:nvSpPr>
          <p:cNvPr id="208" name="Google Shape;208;p23"/>
          <p:cNvSpPr/>
          <p:nvPr/>
        </p:nvSpPr>
        <p:spPr>
          <a:xfrm>
            <a:off x="5911272" y="2067824"/>
            <a:ext cx="2926500" cy="414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Período de previsão é aplicável apenas</a:t>
            </a:r>
            <a:endParaRPr sz="1100"/>
          </a:p>
          <a:p>
            <a:pPr marL="0" marR="0" lvl="0" indent="0" algn="ctr" rtl="0">
              <a:lnSpc>
                <a:spcPct val="100000"/>
              </a:lnSpc>
              <a:spcBef>
                <a:spcPts val="0"/>
              </a:spcBef>
              <a:spcAft>
                <a:spcPts val="0"/>
              </a:spcAft>
              <a:buClr>
                <a:srgbClr val="000000"/>
              </a:buClr>
              <a:buSzPts val="1100"/>
              <a:buFont typeface="Arial"/>
              <a:buNone/>
            </a:pPr>
            <a:r>
              <a:rPr lang="pt-BR" sz="1100" b="0" i="0" u="none" strike="noStrike" cap="none">
                <a:solidFill>
                  <a:srgbClr val="000000"/>
                </a:solidFill>
                <a:latin typeface="Open Sans"/>
                <a:ea typeface="Open Sans"/>
                <a:cs typeface="Open Sans"/>
                <a:sym typeface="Open Sans"/>
              </a:rPr>
              <a:t>para modelos supervisionados</a:t>
            </a:r>
            <a:endParaRPr sz="800" b="0" i="0" u="none" strike="noStrike" cap="none">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10" presetClass="entr" presetSubtype="0" fill="hold"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par>
                                <p:cTn id="11" presetID="10" presetClass="entr" presetSubtype="0" fill="hold" nodeType="withEffect">
                                  <p:stCondLst>
                                    <p:cond delay="0"/>
                                  </p:stCondLst>
                                  <p:childTnLst>
                                    <p:set>
                                      <p:cBhvr>
                                        <p:cTn id="12" dur="1" fill="hold">
                                          <p:stCondLst>
                                            <p:cond delay="0"/>
                                          </p:stCondLst>
                                        </p:cTn>
                                        <p:tgtEl>
                                          <p:spTgt spid="207"/>
                                        </p:tgtEl>
                                        <p:attrNameLst>
                                          <p:attrName>style.visibility</p:attrName>
                                        </p:attrNameLst>
                                      </p:cBhvr>
                                      <p:to>
                                        <p:strVal val="visible"/>
                                      </p:to>
                                    </p:set>
                                    <p:animEffect transition="in" filter="fade">
                                      <p:cBhvr>
                                        <p:cTn id="13" dur="500"/>
                                        <p:tgtEl>
                                          <p:spTgt spid="207"/>
                                        </p:tgtEl>
                                      </p:cBhvr>
                                    </p:animEffect>
                                  </p:childTnLst>
                                </p:cTn>
                              </p:par>
                              <p:par>
                                <p:cTn id="14" presetID="10" presetClass="entr" presetSubtype="0" fill="hold"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500"/>
                                        <p:tgtEl>
                                          <p:spTgt spid="208"/>
                                        </p:tgtEl>
                                      </p:cBhvr>
                                    </p:animEffect>
                                  </p:childTnLst>
                                </p:cTn>
                              </p:par>
                              <p:par>
                                <p:cTn id="17" presetID="10" presetClass="entr" presetSubtype="0" fill="hold" nodeType="withEffect">
                                  <p:stCondLst>
                                    <p:cond delay="0"/>
                                  </p:stCondLst>
                                  <p:childTnLst>
                                    <p:set>
                                      <p:cBhvr>
                                        <p:cTn id="18" dur="1" fill="hold">
                                          <p:stCondLst>
                                            <p:cond delay="0"/>
                                          </p:stCondLst>
                                        </p:cTn>
                                        <p:tgtEl>
                                          <p:spTgt spid="196"/>
                                        </p:tgtEl>
                                        <p:attrNameLst>
                                          <p:attrName>style.visibility</p:attrName>
                                        </p:attrNameLst>
                                      </p:cBhvr>
                                      <p:to>
                                        <p:strVal val="visible"/>
                                      </p:to>
                                    </p:set>
                                    <p:animEffect transition="in" filter="fade">
                                      <p:cBhvr>
                                        <p:cTn id="19"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1116</TotalTime>
  <Words>3096</Words>
  <Application>Microsoft Office PowerPoint</Application>
  <PresentationFormat>Apresentação na tela (16:9)</PresentationFormat>
  <Paragraphs>388</Paragraphs>
  <Slides>34</Slides>
  <Notes>34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34</vt:i4>
      </vt:variant>
    </vt:vector>
  </HeadingPairs>
  <TitlesOfParts>
    <vt:vector size="40" baseType="lpstr">
      <vt:lpstr>Arial</vt:lpstr>
      <vt:lpstr>Noto Sans Symbols</vt:lpstr>
      <vt:lpstr>Calibri</vt:lpstr>
      <vt:lpstr>Open Sans</vt:lpstr>
      <vt:lpstr>Poppins</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Angelo Kim</cp:lastModifiedBy>
  <cp:revision>3</cp:revision>
  <dcterms:modified xsi:type="dcterms:W3CDTF">2025-08-02T02:32:48Z</dcterms:modified>
</cp:coreProperties>
</file>